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7" r:id="rId5"/>
    <p:sldId id="299" r:id="rId6"/>
    <p:sldId id="304" r:id="rId7"/>
    <p:sldId id="294" r:id="rId8"/>
    <p:sldId id="272" r:id="rId9"/>
    <p:sldId id="300" r:id="rId10"/>
    <p:sldId id="302" r:id="rId11"/>
    <p:sldId id="301" r:id="rId12"/>
    <p:sldId id="308" r:id="rId13"/>
    <p:sldId id="309" r:id="rId14"/>
    <p:sldId id="310" r:id="rId15"/>
    <p:sldId id="306" r:id="rId16"/>
    <p:sldId id="305" r:id="rId17"/>
    <p:sldId id="307" r:id="rId18"/>
    <p:sldId id="303" r:id="rId19"/>
    <p:sldId id="273" r:id="rId20"/>
    <p:sldId id="311" r:id="rId21"/>
    <p:sldId id="312" r:id="rId22"/>
    <p:sldId id="26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0" autoAdjust="0"/>
  </p:normalViewPr>
  <p:slideViewPr>
    <p:cSldViewPr>
      <p:cViewPr varScale="1">
        <p:scale>
          <a:sx n="109" d="100"/>
          <a:sy n="109" d="100"/>
        </p:scale>
        <p:origin x="603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ironic-process-theory-white-bear-experimen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quiz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i_ejQmLMK0?si=FNSFFfruYxow5cRK" TargetMode="External"/><Relationship Id="rId2" Type="http://schemas.openxmlformats.org/officeDocument/2006/relationships/hyperlink" Target="https://youtu.be/0XB3XNIj1Z4?si=YvYlQ46y1p207M3Q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2hVn-nOyAkA?si=KLvKDrx76ThwuKDJ" TargetMode="External"/><Relationship Id="rId4" Type="http://schemas.openxmlformats.org/officeDocument/2006/relationships/hyperlink" Target="https://youtu.be/HCHTOcnBHmg?si=ZBHOzDcU5qL_00c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Ralph-Erber/publication/14904416_Ironic_Processes_in_the_Mental_Control_of_Mood_and_Mood-Related_Thought/links/58b46bf192851cf7ae940ffa/Ironic-Processes-in-the-Mental-Control-of-Mood-and-Mood-Related-Thought.pdf" TargetMode="External"/><Relationship Id="rId2" Type="http://schemas.openxmlformats.org/officeDocument/2006/relationships/hyperlink" Target="https://dtg.sites.fas.harvard.edu/DANWEGNER/pub/Ansfield,%20Wegner,%20&amp;%20Bowser%201996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directanxiety.com/wp-content/uploads/2015/04/Wegner1994.pdf" TargetMode="External"/><Relationship Id="rId4" Type="http://schemas.openxmlformats.org/officeDocument/2006/relationships/hyperlink" Target="https://citeseerx.ist.psu.edu/document?repid=rep1&amp;type=pdf&amp;doi=1db9319a09d0c505a683f5fe83559904e93ffee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depressing-dark-quote-sad-gloomy-wallpaper-gjwl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get-out-from-the-darkness-inside-you-4k-quotes-wallpaper-bxmz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w/c/c2651e88839a4dae/Ea5NmoOIHmUggMLWEQAAAAABr3BiUmuY7WVBnLSCJmlX-A?e=37CJI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E022-1BEA-28F7-B5FA-85C7CBCA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E2EF-BB10-B442-36D1-2C98CF6F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020" y="934240"/>
            <a:ext cx="8458200" cy="3200400"/>
          </a:xfrm>
        </p:spPr>
        <p:txBody>
          <a:bodyPr/>
          <a:lstStyle/>
          <a:p>
            <a:r>
              <a:rPr lang="en-US" dirty="0"/>
              <a:t>Buddhist Psychology: From Trauma to Enlightenment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5449B-7C27-A91B-574E-ED28E398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020" y="4183360"/>
            <a:ext cx="8458200" cy="1371600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US" dirty="0" err="1"/>
              <a:t>ession</a:t>
            </a:r>
            <a:r>
              <a:rPr lang="en-US" dirty="0"/>
              <a:t> 2: How Trauma is Treated in Buddhism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4D6C9-7E77-0226-C53B-7011A1BB5CE6}"/>
              </a:ext>
            </a:extLst>
          </p:cNvPr>
          <p:cNvSpPr txBox="1"/>
          <p:nvPr/>
        </p:nvSpPr>
        <p:spPr>
          <a:xfrm>
            <a:off x="2566020" y="4725144"/>
            <a:ext cx="79928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Presented by Lotus Vu, CCC, Zen Teacher &amp; Psychotherapist</a:t>
            </a:r>
          </a:p>
          <a:p>
            <a:pPr>
              <a:lnSpc>
                <a:spcPct val="90000"/>
              </a:lnSpc>
            </a:pPr>
            <a:r>
              <a:rPr lang="en-CA" dirty="0"/>
              <a:t>Clear Way Zen, Regina, Saskatchewan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854B8-B2A2-9CE6-E664-6C4DBC311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072956"/>
            <a:ext cx="2105972" cy="26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FD26-F93A-CDBB-C84C-FA11B3CB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Avoiding: Ironic Processing Theory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819BD6-F094-2B2F-364B-65912CBF3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924" y="1700808"/>
            <a:ext cx="5015508" cy="3343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4E238-7FFE-5058-29E9-B0663BB8071A}"/>
              </a:ext>
            </a:extLst>
          </p:cNvPr>
          <p:cNvSpPr txBox="1"/>
          <p:nvPr/>
        </p:nvSpPr>
        <p:spPr>
          <a:xfrm>
            <a:off x="7030516" y="1767822"/>
            <a:ext cx="446449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osits that sometimes our efforts to control our minds result in the opposite outcome of what we intended.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Rather than successfully suppressing or directing certain thoughts or feelings, we may inadvertently amplify them.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i.e. 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White Bear Experiment</a:t>
            </a:r>
            <a:endParaRPr lang="en-US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Procrastination is a form of avoidance!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A901-B4EE-C218-4D79-BD206E4E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220" y="5250629"/>
            <a:ext cx="3744416" cy="782960"/>
          </a:xfrm>
        </p:spPr>
        <p:txBody>
          <a:bodyPr/>
          <a:lstStyle/>
          <a:p>
            <a:r>
              <a:rPr lang="en-CA" dirty="0"/>
              <a:t>Pop Quiz Time!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ABCC2-1D2C-E24B-72B6-A4E47256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0899" y="476672"/>
            <a:ext cx="7167025" cy="47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4D73-AB09-3DAE-5C87-FF4ACE1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Delusion: What we faulty Believe to be True!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6FEA7-0F8A-8FF3-F99E-D29F33A4B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99" y="1844824"/>
            <a:ext cx="113608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0FCE-FEF2-577B-DD7D-EFCEDC60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Delusion: Dependent Arising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2AFBC-77C9-4A0F-2DF0-64BE54A3B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48" y="1700808"/>
            <a:ext cx="11623627" cy="4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32E9-654E-D3D9-0D0A-E5A77145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pPr algn="ctr"/>
            <a:r>
              <a:rPr lang="en-CA" dirty="0"/>
              <a:t>Delusion: The Main Cause of Suffering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428344-6C5A-2EFD-9D9F-80AF78DB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4766"/>
          <a:stretch/>
        </p:blipFill>
        <p:spPr>
          <a:xfrm>
            <a:off x="1413892" y="1844824"/>
            <a:ext cx="91956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29CF-64D1-91B8-B1B3-6A148146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8B41-5EB9-95A0-38A2-866684E1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260648"/>
            <a:ext cx="9601200" cy="599728"/>
          </a:xfrm>
        </p:spPr>
        <p:txBody>
          <a:bodyPr/>
          <a:lstStyle/>
          <a:p>
            <a:pPr algn="ctr"/>
            <a:r>
              <a:rPr lang="en-CA" dirty="0"/>
              <a:t>Dependent Origination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ECDD-F42A-5E13-B03C-5E4C6673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764704"/>
            <a:ext cx="96012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The Root Cause of Dissatisfaction (Dukkha) or Self-hood Process</a:t>
            </a:r>
          </a:p>
          <a:p>
            <a:pPr marL="0" indent="0">
              <a:buNone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lvl="1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4D13D-3214-BB1A-9EEE-20E3B9E7F11E}"/>
              </a:ext>
            </a:extLst>
          </p:cNvPr>
          <p:cNvSpPr txBox="1"/>
          <p:nvPr/>
        </p:nvSpPr>
        <p:spPr>
          <a:xfrm>
            <a:off x="7073930" y="1412776"/>
            <a:ext cx="463710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spc="-5" dirty="0">
                <a:latin typeface="Franklin Gothic Book"/>
                <a:cs typeface="Franklin Gothic Book"/>
              </a:rPr>
              <a:t>Ignorance</a:t>
            </a:r>
            <a:endParaRPr lang="en-US" sz="1800" dirty="0">
              <a:latin typeface="Franklin Gothic Book"/>
              <a:cs typeface="Franklin Gothic Book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spc="-5" dirty="0">
                <a:latin typeface="Franklin Gothic Book"/>
                <a:cs typeface="Franklin Gothic Book"/>
              </a:rPr>
              <a:t>Mental</a:t>
            </a:r>
            <a:r>
              <a:rPr lang="en-US" sz="1800" spc="-80" dirty="0">
                <a:latin typeface="Franklin Gothic Book"/>
                <a:cs typeface="Franklin Gothic Book"/>
              </a:rPr>
              <a:t> </a:t>
            </a:r>
            <a:r>
              <a:rPr lang="en-US" sz="1800" spc="-5" dirty="0">
                <a:latin typeface="Franklin Gothic Book"/>
                <a:cs typeface="Franklin Gothic Book"/>
              </a:rPr>
              <a:t>Formations (</a:t>
            </a:r>
            <a:r>
              <a:rPr lang="en-US" sz="1800" spc="-5" dirty="0" err="1">
                <a:latin typeface="Franklin Gothic Book"/>
                <a:cs typeface="Franklin Gothic Book"/>
              </a:rPr>
              <a:t>Sankhara</a:t>
            </a:r>
            <a:r>
              <a:rPr lang="en-US" sz="1800" spc="-5" dirty="0">
                <a:latin typeface="Franklin Gothic Book"/>
                <a:cs typeface="Franklin Gothic Book"/>
              </a:rPr>
              <a:t> / Karma)</a:t>
            </a:r>
            <a:endParaRPr lang="en-US" sz="1800" dirty="0">
              <a:latin typeface="Franklin Gothic Book"/>
              <a:cs typeface="Franklin Gothic Book"/>
            </a:endParaRPr>
          </a:p>
          <a:p>
            <a:pPr marL="527050" marR="584835" indent="-514350">
              <a:lnSpc>
                <a:spcPct val="100000"/>
              </a:lnSpc>
              <a:spcBef>
                <a:spcPts val="675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spc="-5" dirty="0">
                <a:latin typeface="Franklin Gothic Book"/>
                <a:cs typeface="Franklin Gothic Book"/>
              </a:rPr>
              <a:t>(Personal)</a:t>
            </a:r>
            <a:r>
              <a:rPr lang="en-US" sz="1800" dirty="0">
                <a:latin typeface="Franklin Gothic Book"/>
                <a:cs typeface="Franklin Gothic Book"/>
              </a:rPr>
              <a:t> </a:t>
            </a:r>
            <a:r>
              <a:rPr lang="en-US" sz="1800" spc="-5" dirty="0">
                <a:latin typeface="Franklin Gothic Book"/>
                <a:cs typeface="Franklin Gothic Book"/>
              </a:rPr>
              <a:t>Consciousness</a:t>
            </a:r>
            <a:endParaRPr lang="en-US" sz="1800" dirty="0">
              <a:latin typeface="Franklin Gothic Book"/>
              <a:cs typeface="Franklin Gothic Book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dirty="0">
                <a:latin typeface="Franklin Gothic Book"/>
                <a:cs typeface="Franklin Gothic Book"/>
              </a:rPr>
              <a:t>Name</a:t>
            </a:r>
            <a:r>
              <a:rPr lang="en-US" sz="1800" spc="-35" dirty="0">
                <a:latin typeface="Franklin Gothic Book"/>
                <a:cs typeface="Franklin Gothic Book"/>
              </a:rPr>
              <a:t> </a:t>
            </a:r>
            <a:r>
              <a:rPr lang="en-US" sz="1800" spc="-5" dirty="0">
                <a:latin typeface="Franklin Gothic Book"/>
                <a:cs typeface="Franklin Gothic Book"/>
              </a:rPr>
              <a:t>and</a:t>
            </a:r>
            <a:r>
              <a:rPr lang="en-US" sz="1800" spc="-25" dirty="0">
                <a:latin typeface="Franklin Gothic Book"/>
                <a:cs typeface="Franklin Gothic Book"/>
              </a:rPr>
              <a:t> </a:t>
            </a:r>
            <a:r>
              <a:rPr lang="en-US" sz="1800" spc="-5" dirty="0">
                <a:latin typeface="Franklin Gothic Book"/>
                <a:cs typeface="Franklin Gothic Book"/>
              </a:rPr>
              <a:t>Form (Mind &amp; Matter)</a:t>
            </a:r>
            <a:endParaRPr lang="en-US" sz="1800" dirty="0">
              <a:latin typeface="Franklin Gothic Book"/>
              <a:cs typeface="Franklin Gothic Book"/>
            </a:endParaRPr>
          </a:p>
          <a:p>
            <a:pPr marL="527050" indent="-514984">
              <a:lnSpc>
                <a:spcPct val="100000"/>
              </a:lnSpc>
              <a:spcBef>
                <a:spcPts val="675"/>
              </a:spcBef>
              <a:buClr>
                <a:srgbClr val="903638"/>
              </a:buClr>
              <a:buAutoNum type="arabicPeriod"/>
              <a:tabLst>
                <a:tab pos="526415" algn="l"/>
                <a:tab pos="527685" algn="l"/>
              </a:tabLst>
            </a:pPr>
            <a:r>
              <a:rPr lang="en-US" sz="1800" spc="-5" dirty="0">
                <a:latin typeface="Franklin Gothic Book"/>
                <a:cs typeface="Franklin Gothic Book"/>
              </a:rPr>
              <a:t>Six</a:t>
            </a:r>
            <a:r>
              <a:rPr lang="en-US" sz="1800" spc="-25" dirty="0">
                <a:latin typeface="Franklin Gothic Book"/>
                <a:cs typeface="Franklin Gothic Book"/>
              </a:rPr>
              <a:t> </a:t>
            </a:r>
            <a:r>
              <a:rPr lang="en-US" sz="1800" dirty="0">
                <a:latin typeface="Franklin Gothic Book"/>
                <a:cs typeface="Franklin Gothic Book"/>
              </a:rPr>
              <a:t>senses</a:t>
            </a:r>
            <a:r>
              <a:rPr lang="en-US" sz="1800" spc="-20" dirty="0">
                <a:latin typeface="Franklin Gothic Book"/>
                <a:cs typeface="Franklin Gothic Book"/>
              </a:rPr>
              <a:t> </a:t>
            </a:r>
            <a:r>
              <a:rPr lang="en-US" sz="1800" spc="-5" dirty="0">
                <a:latin typeface="Franklin Gothic Book"/>
                <a:cs typeface="Franklin Gothic Book"/>
              </a:rPr>
              <a:t>gates</a:t>
            </a:r>
            <a:endParaRPr lang="en-US" sz="1800" dirty="0">
              <a:latin typeface="Franklin Gothic Book"/>
              <a:cs typeface="Franklin Gothic Book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spc="-5" dirty="0">
                <a:latin typeface="Franklin Gothic Book"/>
                <a:cs typeface="Franklin Gothic Book"/>
              </a:rPr>
              <a:t>Contact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dirty="0">
                <a:latin typeface="Franklin Gothic Book"/>
                <a:cs typeface="Franklin Gothic Book"/>
              </a:rPr>
              <a:t>Sensations/ Feelings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b="1" dirty="0">
                <a:latin typeface="Franklin Gothic Book"/>
                <a:cs typeface="Franklin Gothic Book"/>
              </a:rPr>
              <a:t>Cravings/ Desires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Grasping / Attachment </a:t>
            </a:r>
            <a:r>
              <a:rPr lang="en-US" sz="180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b="1" dirty="0">
                <a:latin typeface="Franklin Gothic Book"/>
                <a:cs typeface="Franklin Gothic Book"/>
              </a:rPr>
              <a:t>Becoming / Existence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dirty="0">
                <a:latin typeface="Franklin Gothic Book"/>
                <a:cs typeface="Franklin Gothic Book"/>
              </a:rPr>
              <a:t>Birth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1800" dirty="0">
                <a:latin typeface="Franklin Gothic Book"/>
                <a:cs typeface="Franklin Gothic Book"/>
              </a:rPr>
              <a:t>Aging/Decay &amp; Death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/>
              <a:tabLst>
                <a:tab pos="526415" algn="l"/>
                <a:tab pos="527050" algn="l"/>
              </a:tabLst>
            </a:pPr>
            <a:endParaRPr lang="en-US" sz="1800" dirty="0">
              <a:latin typeface="Franklin Gothic Book"/>
              <a:cs typeface="Franklin Gothic Book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0CDE71-B031-E349-C167-D721BD3E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268760"/>
            <a:ext cx="4767774" cy="51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7508781"/>
              </p:ext>
            </p:extLst>
          </p:nvPr>
        </p:nvGraphicFramePr>
        <p:xfrm>
          <a:off x="513791" y="115357"/>
          <a:ext cx="11161241" cy="66272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8">
                <a:tc>
                  <a:txBody>
                    <a:bodyPr/>
                    <a:lstStyle/>
                    <a:p>
                      <a:r>
                        <a:rPr lang="en-CA" dirty="0"/>
                        <a:t>Conditionings (Karma)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Dependent Origination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 be seen in Jhanas combined with Mindfulness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590">
                <a:tc>
                  <a:txBody>
                    <a:bodyPr/>
                    <a:lstStyle/>
                    <a:p>
                      <a:r>
                        <a:rPr lang="en-US" dirty="0"/>
                        <a:t>Past Karma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770"/>
                        </a:spcBef>
                        <a:buClr>
                          <a:srgbClr val="903638"/>
                        </a:buClr>
                        <a:buAutoNum type="arabicPeriod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Ignorance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Mental</a:t>
                      </a:r>
                      <a:r>
                        <a:rPr lang="en-US"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Formations (</a:t>
                      </a:r>
                      <a:r>
                        <a:rPr lang="en-US" sz="1800" spc="-5" dirty="0" err="1">
                          <a:latin typeface="Franklin Gothic Book"/>
                          <a:cs typeface="Franklin Gothic Book"/>
                        </a:rPr>
                        <a:t>Sankhara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 / Karma)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  <a:p>
                      <a:pPr marL="527050" marR="584835" indent="-514350">
                        <a:lnSpc>
                          <a:spcPct val="100000"/>
                        </a:lnSpc>
                        <a:spcBef>
                          <a:spcPts val="675"/>
                        </a:spcBef>
                        <a:buClr>
                          <a:srgbClr val="903638"/>
                        </a:buClr>
                        <a:buAutoNum type="arabicPeriod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(Personal)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Consciousness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/>
                        <a:t>Niroda</a:t>
                      </a:r>
                      <a:r>
                        <a:rPr lang="en-CA" dirty="0"/>
                        <a:t>, 8, 7, 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132">
                <a:tc>
                  <a:txBody>
                    <a:bodyPr/>
                    <a:lstStyle/>
                    <a:p>
                      <a:r>
                        <a:rPr lang="en-US" dirty="0"/>
                        <a:t>Present Karma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Font typeface="+mj-lt"/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Name</a:t>
                      </a:r>
                      <a:r>
                        <a:rPr lang="en-US"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lang="en-US"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Form (Mind &amp; Matter)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  <a:p>
                      <a:pPr marL="527050" indent="-514984">
                        <a:lnSpc>
                          <a:spcPct val="100000"/>
                        </a:lnSpc>
                        <a:spcBef>
                          <a:spcPts val="675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685" algn="l"/>
                        </a:tabLst>
                      </a:pP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Six</a:t>
                      </a:r>
                      <a:r>
                        <a:rPr lang="en-US"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senses</a:t>
                      </a:r>
                      <a:r>
                        <a:rPr lang="en-US" sz="18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gates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spc="-5" dirty="0">
                          <a:latin typeface="Franklin Gothic Book"/>
                          <a:cs typeface="Franklin Gothic Book"/>
                        </a:rPr>
                        <a:t>Contact</a:t>
                      </a: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Sensations/ Feelings</a:t>
                      </a: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Cravings/ Desires</a:t>
                      </a: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Franklin Gothic Book"/>
                          <a:cs typeface="Franklin Gothic Book"/>
                        </a:rPr>
                        <a:t>Grasping / Attachment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eriod" startAt="4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Becoming / Existence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5,4, 3, 2, 1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748">
                <a:tc>
                  <a:txBody>
                    <a:bodyPr/>
                    <a:lstStyle/>
                    <a:p>
                      <a:r>
                        <a:rPr lang="en-CA" dirty="0"/>
                        <a:t>F</a:t>
                      </a:r>
                      <a:r>
                        <a:rPr lang="en-US" dirty="0" err="1"/>
                        <a:t>uture</a:t>
                      </a:r>
                      <a:r>
                        <a:rPr lang="en-US" dirty="0"/>
                        <a:t> Karma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Font typeface="+mj-lt"/>
                        <a:buAutoNum type="arabicParenR" startAt="11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Birth</a:t>
                      </a:r>
                    </a:p>
                    <a:p>
                      <a:pPr marL="527050" indent="-514350">
                        <a:lnSpc>
                          <a:spcPct val="100000"/>
                        </a:lnSpc>
                        <a:spcBef>
                          <a:spcPts val="670"/>
                        </a:spcBef>
                        <a:buClr>
                          <a:srgbClr val="903638"/>
                        </a:buClr>
                        <a:buAutoNum type="arabicParenR" startAt="11"/>
                        <a:tabLst>
                          <a:tab pos="526415" algn="l"/>
                          <a:tab pos="527050" algn="l"/>
                        </a:tabLst>
                      </a:pP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Aging Decay &amp; Death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3,2,1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F9A4-A1FC-C002-E1AC-DA72D6B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Breaking the Cycle of Dependent Arising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E259D-21D8-6413-6A4B-37325BD66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6300" y="1772816"/>
            <a:ext cx="3600400" cy="4495800"/>
          </a:xfrm>
        </p:spPr>
        <p:txBody>
          <a:bodyPr/>
          <a:lstStyle/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Font typeface="+mj-lt"/>
              <a:buAutoNum type="arabicPeriod" startAt="6"/>
              <a:tabLst>
                <a:tab pos="526415" algn="l"/>
                <a:tab pos="527050" algn="l"/>
              </a:tabLst>
            </a:pPr>
            <a:r>
              <a:rPr lang="en-US" spc="-5" dirty="0">
                <a:latin typeface="Franklin Gothic Book"/>
                <a:cs typeface="Franklin Gothic Book"/>
              </a:rPr>
              <a:t>Contact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 startAt="6"/>
              <a:tabLst>
                <a:tab pos="526415" algn="l"/>
                <a:tab pos="527050" algn="l"/>
              </a:tabLst>
            </a:pPr>
            <a:r>
              <a:rPr lang="en-US" dirty="0">
                <a:latin typeface="Franklin Gothic Book"/>
                <a:cs typeface="Franklin Gothic Book"/>
              </a:rPr>
              <a:t>Sensations/ Feelings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 startAt="6"/>
              <a:tabLst>
                <a:tab pos="526415" algn="l"/>
                <a:tab pos="527050" algn="l"/>
              </a:tabLst>
            </a:pPr>
            <a:r>
              <a:rPr lang="en-US" b="1" dirty="0">
                <a:latin typeface="Franklin Gothic Book"/>
                <a:cs typeface="Franklin Gothic Book"/>
              </a:rPr>
              <a:t>Cravings/ Desires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 startAt="6"/>
              <a:tabLst>
                <a:tab pos="526415" algn="l"/>
                <a:tab pos="527050" algn="l"/>
              </a:tabLst>
            </a:pPr>
            <a:r>
              <a:rPr lang="en-US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Grasping / Attachment </a:t>
            </a:r>
            <a:r>
              <a:rPr lang="en-US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Clr>
                <a:srgbClr val="903638"/>
              </a:buClr>
              <a:buAutoNum type="arabicPeriod" startAt="6"/>
              <a:tabLst>
                <a:tab pos="526415" algn="l"/>
                <a:tab pos="527050" algn="l"/>
              </a:tabLst>
            </a:pPr>
            <a:r>
              <a:rPr lang="en-US" b="1" dirty="0">
                <a:latin typeface="Franklin Gothic Book"/>
                <a:cs typeface="Franklin Gothic Book"/>
              </a:rPr>
              <a:t>Becoming / Existence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8D01F-A96E-A3FF-41BA-0195E161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772816"/>
            <a:ext cx="3566287" cy="3573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7BCFF-622D-866B-102F-1AE63A8B1882}"/>
              </a:ext>
            </a:extLst>
          </p:cNvPr>
          <p:cNvSpPr txBox="1"/>
          <p:nvPr/>
        </p:nvSpPr>
        <p:spPr>
          <a:xfrm>
            <a:off x="8757195" y="3356992"/>
            <a:ext cx="29523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/>
              <a:t>Mindfulness 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to Let Go!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57535-6ADD-491D-8660-1EB39F980DC9}"/>
              </a:ext>
            </a:extLst>
          </p:cNvPr>
          <p:cNvSpPr txBox="1"/>
          <p:nvPr/>
        </p:nvSpPr>
        <p:spPr>
          <a:xfrm>
            <a:off x="8700455" y="1844824"/>
            <a:ext cx="290329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/>
              <a:t>Being in 4</a:t>
            </a:r>
            <a:r>
              <a:rPr lang="en-CA" sz="2400" baseline="30000" dirty="0"/>
              <a:t>th</a:t>
            </a:r>
            <a:r>
              <a:rPr lang="en-CA" sz="2400" dirty="0"/>
              <a:t> Jhana, </a:t>
            </a:r>
          </a:p>
          <a:p>
            <a:pPr>
              <a:lnSpc>
                <a:spcPct val="90000"/>
              </a:lnSpc>
            </a:pPr>
            <a:r>
              <a:rPr lang="en-CA" sz="2400" dirty="0" err="1"/>
              <a:t>Equinimity</a:t>
            </a:r>
            <a:endParaRPr lang="en-CA" sz="2400" dirty="0"/>
          </a:p>
          <a:p>
            <a:pPr>
              <a:lnSpc>
                <a:spcPct val="90000"/>
              </a:lnSpc>
            </a:pPr>
            <a:r>
              <a:rPr lang="en-CA" sz="2400" dirty="0"/>
              <a:t>and mindfulness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0E89-C169-B0DF-D237-BE714DAC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en-CA" dirty="0"/>
              <a:t>Next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2658-ED4E-BBF9-C36E-5BA3C3E8C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124744"/>
            <a:ext cx="10417224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/>
              <a:t>Going into the Deep End </a:t>
            </a:r>
          </a:p>
          <a:p>
            <a:pPr marL="0" indent="0" algn="ctr">
              <a:buNone/>
            </a:pPr>
            <a:r>
              <a:rPr lang="en-CA" sz="2800" dirty="0"/>
              <a:t>with Buddhist Depth Psychology!</a:t>
            </a:r>
          </a:p>
          <a:p>
            <a:pPr marL="0" indent="0" algn="ctr">
              <a:buNone/>
            </a:pPr>
            <a:r>
              <a:rPr lang="en-CA" sz="2800" dirty="0">
                <a:solidFill>
                  <a:srgbClr val="C00000"/>
                </a:solidFill>
              </a:rPr>
              <a:t>The </a:t>
            </a:r>
            <a:r>
              <a:rPr lang="en-CA" sz="2800" dirty="0" err="1">
                <a:solidFill>
                  <a:srgbClr val="C00000"/>
                </a:solidFill>
              </a:rPr>
              <a:t>Yogachara</a:t>
            </a:r>
            <a:endParaRPr lang="en-CA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For the ones up to the challenge, you can view these video series from the famous professor of Buddhism Jay Garfield.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The third turning of the wheel 1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The third turning of the wheel 2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The third turning of the wheel 3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5"/>
              </a:rPr>
              <a:t>The third turning of the wheel 4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161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097E4F-5D06-1FBF-815C-A7503B90D866}"/>
              </a:ext>
            </a:extLst>
          </p:cNvPr>
          <p:cNvSpPr txBox="1"/>
          <p:nvPr/>
        </p:nvSpPr>
        <p:spPr>
          <a:xfrm>
            <a:off x="981844" y="1700808"/>
            <a:ext cx="1087320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500"/>
              </a:spcAft>
              <a:buNone/>
            </a:pPr>
            <a:r>
              <a:rPr lang="en-US" sz="11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Ansfield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M. E., Wegner, D. M., &amp; Bowser, R. (1996). </a:t>
            </a:r>
            <a:r>
              <a:rPr lang="en-US" sz="1100" b="0" i="0" u="none" strike="noStrike" dirty="0">
                <a:solidFill>
                  <a:srgbClr val="02838D"/>
                </a:solidFill>
                <a:effectLst/>
                <a:latin typeface="Georgia" panose="02040502050405020303" pitchFamily="18" charset="0"/>
                <a:hlinkClick r:id="rId2"/>
              </a:rPr>
              <a:t>Ironic effects of sleep urgency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Behaviour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Research and Therapy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34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(7), 523-531.</a:t>
            </a:r>
          </a:p>
          <a:p>
            <a:pPr algn="l">
              <a:spcAft>
                <a:spcPts val="1500"/>
              </a:spcAft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Wegner, D. M., Erber, R., &amp;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Zanakos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S. (1993). </a:t>
            </a:r>
            <a:r>
              <a:rPr lang="en-US" sz="1100" b="0" i="0" u="none" strike="noStrike" dirty="0">
                <a:solidFill>
                  <a:srgbClr val="02838D"/>
                </a:solidFill>
                <a:effectLst/>
                <a:latin typeface="Georgia" panose="02040502050405020303" pitchFamily="18" charset="0"/>
                <a:hlinkClick r:id="rId3"/>
              </a:rPr>
              <a:t>Ironic processes in the mental control of mood and mood-related thought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Journal of Personality and Social Psychology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65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(6), 1093.</a:t>
            </a:r>
          </a:p>
          <a:p>
            <a:pPr algn="l">
              <a:spcAft>
                <a:spcPts val="1500"/>
              </a:spcAft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Wegner, D. M., Schneider, D. J., Carter, S. R., &amp; White, T. L. (1987). Paradoxical effects of thought suppression. </a:t>
            </a:r>
            <a:r>
              <a:rPr lang="en-US" sz="1100" b="0" i="1" u="none" strike="noStrike" dirty="0">
                <a:solidFill>
                  <a:srgbClr val="02838D"/>
                </a:solidFill>
                <a:effectLst/>
                <a:latin typeface="Georgia" panose="02040502050405020303" pitchFamily="18" charset="0"/>
                <a:hlinkClick r:id="rId4"/>
              </a:rPr>
              <a:t>Journal of Personality and Social Psychology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53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(1), 5.</a:t>
            </a:r>
          </a:p>
          <a:p>
            <a:pPr algn="l">
              <a:spcAft>
                <a:spcPts val="1500"/>
              </a:spcAft>
            </a:pP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Wegner, D. M. (1994). </a:t>
            </a:r>
            <a:r>
              <a:rPr lang="en-US" sz="1100" b="0" i="0" u="none" strike="noStrike" dirty="0">
                <a:solidFill>
                  <a:srgbClr val="02838D"/>
                </a:solidFill>
                <a:effectLst/>
                <a:latin typeface="Georgia" panose="02040502050405020303" pitchFamily="18" charset="0"/>
                <a:hlinkClick r:id="rId5"/>
              </a:rPr>
              <a:t>Ironic processes of mental control.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Psychological Review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101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(1), 34.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D1540-80F7-1F3B-58D4-7E0C43E9EDFA}"/>
              </a:ext>
            </a:extLst>
          </p:cNvPr>
          <p:cNvSpPr txBox="1"/>
          <p:nvPr/>
        </p:nvSpPr>
        <p:spPr>
          <a:xfrm>
            <a:off x="1341884" y="764704"/>
            <a:ext cx="92890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2400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Covered in this session</a:t>
            </a:r>
            <a:br>
              <a:rPr lang="en-US" dirty="0"/>
            </a:br>
            <a:r>
              <a:rPr lang="en-US" dirty="0"/>
              <a:t>Early Buddhism’s Psychological Structure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18147" y="2060848"/>
            <a:ext cx="7176865" cy="4111352"/>
          </a:xfrm>
        </p:spPr>
        <p:txBody>
          <a:bodyPr/>
          <a:lstStyle/>
          <a:p>
            <a:r>
              <a:rPr lang="en-US" dirty="0"/>
              <a:t>Three Marks of Existence</a:t>
            </a:r>
          </a:p>
          <a:p>
            <a:r>
              <a:rPr lang="en-US" dirty="0"/>
              <a:t>Three Poisons</a:t>
            </a:r>
          </a:p>
          <a:p>
            <a:r>
              <a:rPr lang="en-US" dirty="0"/>
              <a:t>Twelve Dependent Origination</a:t>
            </a:r>
          </a:p>
          <a:p>
            <a:r>
              <a:rPr lang="en-US" dirty="0"/>
              <a:t>The Wheel of Samsara</a:t>
            </a:r>
          </a:p>
        </p:txBody>
      </p:sp>
    </p:spTree>
    <p:extLst>
      <p:ext uri="{BB962C8B-B14F-4D97-AF65-F5344CB8AC3E}">
        <p14:creationId xmlns:p14="http://schemas.microsoft.com/office/powerpoint/2010/main" val="15026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BCFC-76A5-B93E-6696-AFBFE224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Comparative View of Modern vs Buddhist Psychology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27314F-BD91-BCFC-46FB-4E0789B71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03983"/>
              </p:ext>
            </p:extLst>
          </p:nvPr>
        </p:nvGraphicFramePr>
        <p:xfrm>
          <a:off x="1341884" y="1700808"/>
          <a:ext cx="10081120" cy="41044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864938212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4121708201"/>
                    </a:ext>
                  </a:extLst>
                </a:gridCol>
              </a:tblGrid>
              <a:tr h="425604">
                <a:tc>
                  <a:txBody>
                    <a:bodyPr/>
                    <a:lstStyle/>
                    <a:p>
                      <a:r>
                        <a:rPr lang="en-CA" dirty="0"/>
                        <a:t>Buddhist Psychology on Trauma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Modern Psychology on Trauma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00983"/>
                  </a:ext>
                </a:extLst>
              </a:tr>
              <a:tr h="734605">
                <a:tc>
                  <a:txBody>
                    <a:bodyPr/>
                    <a:lstStyle/>
                    <a:p>
                      <a:r>
                        <a:rPr lang="en-US" dirty="0"/>
                        <a:t>Pervasive in all of life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Clinical/pathological, occurring in defined circumstances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191157"/>
                  </a:ext>
                </a:extLst>
              </a:tr>
              <a:tr h="425604">
                <a:tc>
                  <a:txBody>
                    <a:bodyPr/>
                    <a:lstStyle/>
                    <a:p>
                      <a:r>
                        <a:rPr lang="en-CA" dirty="0"/>
                        <a:t>Failure of healthy response to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Failure of environment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200691"/>
                  </a:ext>
                </a:extLst>
              </a:tr>
              <a:tr h="1049434">
                <a:tc>
                  <a:txBody>
                    <a:bodyPr/>
                    <a:lstStyle/>
                    <a:p>
                      <a:r>
                        <a:rPr lang="en-CA" dirty="0"/>
                        <a:t>Failure to recognize pervasive patterns leading to dissatisfaction stemming from the 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Failure to establish/ develop a healthy self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76762"/>
                  </a:ext>
                </a:extLst>
              </a:tr>
              <a:tr h="734605">
                <a:tc>
                  <a:txBody>
                    <a:bodyPr/>
                    <a:lstStyle/>
                    <a:p>
                      <a:r>
                        <a:rPr lang="en-CA" dirty="0"/>
                        <a:t>Becoming selfless and transcending the self to heal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Integrating fragmented self to heal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07984"/>
                  </a:ext>
                </a:extLst>
              </a:tr>
              <a:tr h="734605">
                <a:tc>
                  <a:txBody>
                    <a:bodyPr/>
                    <a:lstStyle/>
                    <a:p>
                      <a:r>
                        <a:rPr lang="en-CA" dirty="0"/>
                        <a:t>Focus on individual practice combined with community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Focus on individual therapy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2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0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C533-0975-6C71-C4BF-6896187D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dirty="0"/>
              <a:t>Modern Psychology of Trauma vs. Buddhist Psychology of Trauma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66792-2B24-CF0C-EB9A-483BCA47E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700808"/>
            <a:ext cx="5886905" cy="4495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95709-C8A2-659D-286E-8087700E2CE5}"/>
              </a:ext>
            </a:extLst>
          </p:cNvPr>
          <p:cNvSpPr txBox="1"/>
          <p:nvPr/>
        </p:nvSpPr>
        <p:spPr>
          <a:xfrm>
            <a:off x="7966620" y="2276872"/>
            <a:ext cx="3672408" cy="277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3200" b="1" dirty="0"/>
              <a:t>Samsara </a:t>
            </a:r>
            <a:r>
              <a:rPr lang="en-CA" dirty="0"/>
              <a:t>– Cyclic Existence, where experiences of </a:t>
            </a:r>
            <a:r>
              <a:rPr lang="en-CA" sz="1600" b="1" dirty="0"/>
              <a:t>Dukkha</a:t>
            </a:r>
            <a:r>
              <a:rPr lang="en-CA" dirty="0"/>
              <a:t> (difficult to face) are consistently experienced. </a:t>
            </a:r>
          </a:p>
          <a:p>
            <a:pPr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Life is traumatic, no one is immune! </a:t>
            </a:r>
          </a:p>
          <a:p>
            <a:pPr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</a:t>
            </a:r>
            <a:r>
              <a:rPr lang="en-US" dirty="0" err="1"/>
              <a:t>hree</a:t>
            </a:r>
            <a:r>
              <a:rPr lang="en-US" dirty="0"/>
              <a:t> Marks of Existence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14092" y="1700808"/>
            <a:ext cx="6816823" cy="2760712"/>
          </a:xfrm>
        </p:spPr>
        <p:txBody>
          <a:bodyPr/>
          <a:lstStyle/>
          <a:p>
            <a:r>
              <a:rPr lang="en-US" b="1" dirty="0"/>
              <a:t>Anicca: </a:t>
            </a:r>
            <a:r>
              <a:rPr lang="en-US" dirty="0"/>
              <a:t>Impermanent </a:t>
            </a:r>
          </a:p>
          <a:p>
            <a:r>
              <a:rPr lang="en-US" b="1" dirty="0"/>
              <a:t>Dukkha: </a:t>
            </a:r>
            <a:r>
              <a:rPr lang="en-US" dirty="0"/>
              <a:t>Dissatisfaction / Difficult to Face</a:t>
            </a:r>
          </a:p>
          <a:p>
            <a:r>
              <a:rPr lang="en-US" b="1" dirty="0" err="1"/>
              <a:t>Annatta</a:t>
            </a:r>
            <a:r>
              <a:rPr lang="en-US" b="1" dirty="0"/>
              <a:t>: </a:t>
            </a:r>
            <a:r>
              <a:rPr lang="en-US" dirty="0"/>
              <a:t>No-Self/ Non-Self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AFEB-DBE3-C646-CBCA-5438A573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9B35B10-0269-5FFA-E009-BEDE26C7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Dukkha: </a:t>
            </a:r>
            <a:r>
              <a:rPr lang="en-CA" dirty="0" err="1"/>
              <a:t>Diffcult</a:t>
            </a:r>
            <a:r>
              <a:rPr lang="en-CA" dirty="0"/>
              <a:t> to Face/ Dissatisfaction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2D7A75-EF9D-DA42-90BD-523241AB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292" y="1772816"/>
            <a:ext cx="6552728" cy="4704184"/>
          </a:xfrm>
        </p:spPr>
        <p:txBody>
          <a:bodyPr>
            <a:normAutofit fontScale="92500" lnSpcReduction="20000"/>
          </a:bodyPr>
          <a:lstStyle/>
          <a:p>
            <a:pPr marL="452438" indent="-457200">
              <a:spcAft>
                <a:spcPts val="1800"/>
              </a:spcAft>
              <a:buFont typeface="+mj-lt"/>
              <a:buAutoNum type="arabicPeriod"/>
            </a:pPr>
            <a:r>
              <a:rPr lang="en-CA" b="1" dirty="0"/>
              <a:t>Being Born</a:t>
            </a:r>
          </a:p>
          <a:p>
            <a:pPr lvl="1">
              <a:spcAft>
                <a:spcPts val="1800"/>
              </a:spcAft>
            </a:pPr>
            <a:r>
              <a:rPr lang="en-CA" dirty="0"/>
              <a:t>loss of close physical connection to mother in womb.</a:t>
            </a:r>
          </a:p>
          <a:p>
            <a:pPr marL="452438" indent="-457200">
              <a:spcAft>
                <a:spcPts val="1800"/>
              </a:spcAft>
              <a:buFont typeface="+mj-lt"/>
              <a:buAutoNum type="arabicPeriod"/>
            </a:pPr>
            <a:r>
              <a:rPr lang="en-CA" b="1" dirty="0"/>
              <a:t>Aging </a:t>
            </a:r>
          </a:p>
          <a:p>
            <a:pPr lvl="1">
              <a:spcAft>
                <a:spcPts val="1800"/>
              </a:spcAft>
            </a:pPr>
            <a:r>
              <a:rPr lang="en-CA" dirty="0"/>
              <a:t>loss of agency, youthful looks, mental acuity </a:t>
            </a:r>
          </a:p>
          <a:p>
            <a:pPr marL="452438" indent="-457200">
              <a:spcAft>
                <a:spcPts val="1800"/>
              </a:spcAft>
              <a:buFont typeface="+mj-lt"/>
              <a:buAutoNum type="arabicPeriod"/>
            </a:pPr>
            <a:r>
              <a:rPr lang="en-CA" b="1" dirty="0"/>
              <a:t>Illness or decline of health</a:t>
            </a:r>
          </a:p>
          <a:p>
            <a:pPr lvl="1">
              <a:spcAft>
                <a:spcPts val="1800"/>
              </a:spcAft>
            </a:pPr>
            <a:r>
              <a:rPr lang="en-CA" dirty="0"/>
              <a:t>loss of capacity to function as before</a:t>
            </a:r>
          </a:p>
          <a:p>
            <a:pPr marL="452438" indent="-457200">
              <a:spcAft>
                <a:spcPts val="1800"/>
              </a:spcAft>
              <a:buFont typeface="+mj-lt"/>
              <a:buAutoNum type="arabicPeriod"/>
            </a:pPr>
            <a:r>
              <a:rPr lang="en-CA" b="1" dirty="0"/>
              <a:t>Death </a:t>
            </a:r>
          </a:p>
          <a:p>
            <a:pPr lvl="1">
              <a:spcAft>
                <a:spcPts val="1800"/>
              </a:spcAft>
            </a:pPr>
            <a:r>
              <a:rPr lang="en-CA" dirty="0"/>
              <a:t>loss of everything to this life.</a:t>
            </a:r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3DBB7-C698-A01D-63CB-310929A6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1481" b="1714"/>
          <a:stretch/>
        </p:blipFill>
        <p:spPr>
          <a:xfrm>
            <a:off x="1629915" y="1916832"/>
            <a:ext cx="30544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FD75C-833C-92F6-7CEA-054FE404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CA58B6-84AF-4691-458D-BC602E79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Dukkha: </a:t>
            </a:r>
            <a:r>
              <a:rPr lang="en-CA" dirty="0" err="1"/>
              <a:t>Diffcult</a:t>
            </a:r>
            <a:r>
              <a:rPr lang="en-CA" dirty="0"/>
              <a:t> to Face/ </a:t>
            </a:r>
            <a:r>
              <a:rPr lang="en-CA" dirty="0" err="1"/>
              <a:t>Disatisfaction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B6C3C76-C66F-B7BE-EAB3-865BE6EC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772816"/>
            <a:ext cx="9721080" cy="4752528"/>
          </a:xfrm>
        </p:spPr>
        <p:txBody>
          <a:bodyPr>
            <a:normAutofit fontScale="92500" lnSpcReduction="10000"/>
          </a:bodyPr>
          <a:lstStyle/>
          <a:p>
            <a:pPr marL="452438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CA" b="1" dirty="0"/>
              <a:t>Being separated from what is pleasant/ desirable 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loss of a loved one or thing you treasure</a:t>
            </a:r>
          </a:p>
          <a:p>
            <a:pPr marL="452438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CA" b="1" dirty="0"/>
              <a:t>Having to face the unpleasant that one dislikes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loss of a sense of peace</a:t>
            </a:r>
          </a:p>
          <a:p>
            <a:pPr marL="452438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CA" b="1" dirty="0"/>
              <a:t>Not getting what one wants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loss of hope</a:t>
            </a:r>
          </a:p>
          <a:p>
            <a:pPr marL="452438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CA" b="1" dirty="0"/>
              <a:t>Being identified with the Five Aggregates </a:t>
            </a:r>
            <a:r>
              <a:rPr lang="en-CA" dirty="0"/>
              <a:t>(Forms, feelings, perception, mental formations, and consciousness).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Loss of one’s true nature (authenticity)</a:t>
            </a:r>
          </a:p>
          <a:p>
            <a:pPr marL="452438" indent="-457200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B4946-AE6E-085D-D743-32D0F6F7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" t="-263" r="40326" b="808"/>
          <a:stretch/>
        </p:blipFill>
        <p:spPr>
          <a:xfrm>
            <a:off x="8686701" y="2335089"/>
            <a:ext cx="2520280" cy="23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1C65-746F-99F0-4B24-10ADE536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Three Poisons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C347-BD22-07D9-8325-EAC3C39F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1772816"/>
            <a:ext cx="96012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The root cause of dissatisfaction (Dukkha)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Grasping or clinging </a:t>
            </a:r>
            <a:r>
              <a:rPr lang="en-CA" sz="2800" dirty="0"/>
              <a:t>to what is impermanent or not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Avoiding </a:t>
            </a:r>
            <a:r>
              <a:rPr lang="en-CA" sz="2800" dirty="0"/>
              <a:t>the undesirable/uncomfortable/painful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Not understanding the nature of reality</a:t>
            </a:r>
            <a:r>
              <a:rPr lang="en-CA" sz="2800" dirty="0"/>
              <a:t>, not seeing things as they are!</a:t>
            </a:r>
          </a:p>
          <a:p>
            <a:pPr marL="0" indent="0">
              <a:buNone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907F-AE37-E195-F9C1-09A4081A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01389"/>
          </a:xfrm>
        </p:spPr>
        <p:txBody>
          <a:bodyPr/>
          <a:lstStyle/>
          <a:p>
            <a:pPr algn="ctr"/>
            <a:r>
              <a:rPr lang="en-CA" dirty="0"/>
              <a:t>Grasping</a:t>
            </a:r>
            <a:endParaRPr lang="en-US" dirty="0"/>
          </a:p>
        </p:txBody>
      </p:sp>
      <p:pic>
        <p:nvPicPr>
          <p:cNvPr id="1026" name="Picture 2" descr="The Plot of the Lord of the Rings: The Hunt for Gollum, Explained">
            <a:extLst>
              <a:ext uri="{FF2B5EF4-FFF2-40B4-BE49-F238E27FC236}">
                <a16:creationId xmlns:a16="http://schemas.microsoft.com/office/drawing/2014/main" id="{3CAE30E5-54C0-8CCE-A8C0-342EAE5B5A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1268760"/>
            <a:ext cx="7380642" cy="41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81D44-9BFE-0E30-F727-42904B39AAEE}"/>
              </a:ext>
            </a:extLst>
          </p:cNvPr>
          <p:cNvSpPr txBox="1"/>
          <p:nvPr/>
        </p:nvSpPr>
        <p:spPr>
          <a:xfrm>
            <a:off x="3718148" y="58052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On Desire: Kama Sutta of the Suttanipatta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1806</TotalTime>
  <Words>822</Words>
  <Application>Microsoft Office PowerPoint</Application>
  <PresentationFormat>Custom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Euphemia</vt:lpstr>
      <vt:lpstr>Franklin Gothic Book</vt:lpstr>
      <vt:lpstr>Georgia</vt:lpstr>
      <vt:lpstr>Serenity 16x9</vt:lpstr>
      <vt:lpstr>Buddhist Psychology: From Trauma to Enlightenment</vt:lpstr>
      <vt:lpstr>Covered in this session Early Buddhism’s Psychological Structure</vt:lpstr>
      <vt:lpstr>Comparative View of Modern vs Buddhist Psychology</vt:lpstr>
      <vt:lpstr>Modern Psychology of Trauma vs. Buddhist Psychology of Trauma</vt:lpstr>
      <vt:lpstr>Three Marks of Existence</vt:lpstr>
      <vt:lpstr>Dukkha: Diffcult to Face/ Dissatisfaction</vt:lpstr>
      <vt:lpstr>Dukkha: Diffcult to Face/ Disatisfaction</vt:lpstr>
      <vt:lpstr>Three Poisons</vt:lpstr>
      <vt:lpstr>Grasping</vt:lpstr>
      <vt:lpstr>Avoiding: Ironic Processing Theory</vt:lpstr>
      <vt:lpstr>Pop Quiz Time! </vt:lpstr>
      <vt:lpstr>Delusion: What we faulty Believe to be True!</vt:lpstr>
      <vt:lpstr>Delusion: Dependent Arising</vt:lpstr>
      <vt:lpstr>Delusion: The Main Cause of Suffering</vt:lpstr>
      <vt:lpstr>Dependent Origination</vt:lpstr>
      <vt:lpstr>PowerPoint Presentation</vt:lpstr>
      <vt:lpstr>Breaking the Cycle of Dependent Arising</vt:lpstr>
      <vt:lpstr>Next Week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Lotus Vu</dc:creator>
  <cp:lastModifiedBy>Lotus Vu</cp:lastModifiedBy>
  <cp:revision>2</cp:revision>
  <dcterms:created xsi:type="dcterms:W3CDTF">2025-03-11T17:13:29Z</dcterms:created>
  <dcterms:modified xsi:type="dcterms:W3CDTF">2025-03-22T07:03:11Z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