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handoutMasterIdLst>
    <p:handoutMasterId r:id="rId31"/>
  </p:handoutMasterIdLst>
  <p:sldIdLst>
    <p:sldId id="257" r:id="rId5"/>
    <p:sldId id="277" r:id="rId6"/>
    <p:sldId id="296" r:id="rId7"/>
    <p:sldId id="278" r:id="rId8"/>
    <p:sldId id="272" r:id="rId9"/>
    <p:sldId id="279" r:id="rId10"/>
    <p:sldId id="280" r:id="rId11"/>
    <p:sldId id="282" r:id="rId12"/>
    <p:sldId id="283" r:id="rId13"/>
    <p:sldId id="284" r:id="rId14"/>
    <p:sldId id="286" r:id="rId15"/>
    <p:sldId id="285" r:id="rId16"/>
    <p:sldId id="287" r:id="rId17"/>
    <p:sldId id="288" r:id="rId18"/>
    <p:sldId id="289" r:id="rId19"/>
    <p:sldId id="290" r:id="rId20"/>
    <p:sldId id="291" r:id="rId21"/>
    <p:sldId id="294" r:id="rId22"/>
    <p:sldId id="292" r:id="rId23"/>
    <p:sldId id="295" r:id="rId24"/>
    <p:sldId id="293" r:id="rId25"/>
    <p:sldId id="258" r:id="rId26"/>
    <p:sldId id="264" r:id="rId27"/>
    <p:sldId id="269" r:id="rId28"/>
    <p:sldId id="281" r:id="rId29"/>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9" autoAdjust="0"/>
    <p:restoredTop sz="83824" autoAdjust="0"/>
  </p:normalViewPr>
  <p:slideViewPr>
    <p:cSldViewPr>
      <p:cViewPr varScale="1">
        <p:scale>
          <a:sx n="97" d="100"/>
          <a:sy n="97" d="100"/>
        </p:scale>
        <p:origin x="1062" y="45"/>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tus Vu" userId="c2651e88839a4dae" providerId="LiveId" clId="{2DBF7D41-89EF-44CD-A3D9-189094679CBD}"/>
    <pc:docChg chg="undo custSel addSld delSld modSld sldOrd">
      <pc:chgData name="Lotus Vu" userId="c2651e88839a4dae" providerId="LiveId" clId="{2DBF7D41-89EF-44CD-A3D9-189094679CBD}" dt="2025-03-15T05:55:10.624" v="4574"/>
      <pc:docMkLst>
        <pc:docMk/>
      </pc:docMkLst>
      <pc:sldChg chg="modSp modTransition modAnim">
        <pc:chgData name="Lotus Vu" userId="c2651e88839a4dae" providerId="LiveId" clId="{2DBF7D41-89EF-44CD-A3D9-189094679CBD}" dt="2025-03-14T22:09:55.245" v="2523" actId="20577"/>
        <pc:sldMkLst>
          <pc:docMk/>
          <pc:sldMk cId="3198176989" sldId="257"/>
        </pc:sldMkLst>
        <pc:spChg chg="mod">
          <ac:chgData name="Lotus Vu" userId="c2651e88839a4dae" providerId="LiveId" clId="{2DBF7D41-89EF-44CD-A3D9-189094679CBD}" dt="2025-03-14T22:09:55.245" v="2523" actId="20577"/>
          <ac:spMkLst>
            <pc:docMk/>
            <pc:sldMk cId="3198176989" sldId="257"/>
            <ac:spMk id="3" creationId="{00000000-0000-0000-0000-000000000000}"/>
          </ac:spMkLst>
        </pc:spChg>
      </pc:sldChg>
      <pc:sldChg chg="modSp mod ord modAnim">
        <pc:chgData name="Lotus Vu" userId="c2651e88839a4dae" providerId="LiveId" clId="{2DBF7D41-89EF-44CD-A3D9-189094679CBD}" dt="2025-03-14T21:59:43.520" v="2443"/>
        <pc:sldMkLst>
          <pc:docMk/>
          <pc:sldMk cId="3731768266" sldId="258"/>
        </pc:sldMkLst>
        <pc:spChg chg="mod">
          <ac:chgData name="Lotus Vu" userId="c2651e88839a4dae" providerId="LiveId" clId="{2DBF7D41-89EF-44CD-A3D9-189094679CBD}" dt="2025-03-14T21:59:13.440" v="2437" actId="122"/>
          <ac:spMkLst>
            <pc:docMk/>
            <pc:sldMk cId="3731768266" sldId="258"/>
            <ac:spMk id="2" creationId="{00000000-0000-0000-0000-000000000000}"/>
          </ac:spMkLst>
        </pc:spChg>
        <pc:spChg chg="mod">
          <ac:chgData name="Lotus Vu" userId="c2651e88839a4dae" providerId="LiveId" clId="{2DBF7D41-89EF-44CD-A3D9-189094679CBD}" dt="2025-03-10T21:31:33.239" v="1121" actId="1076"/>
          <ac:spMkLst>
            <pc:docMk/>
            <pc:sldMk cId="3731768266" sldId="258"/>
            <ac:spMk id="3" creationId="{00000000-0000-0000-0000-000000000000}"/>
          </ac:spMkLst>
        </pc:spChg>
      </pc:sldChg>
      <pc:sldChg chg="del">
        <pc:chgData name="Lotus Vu" userId="c2651e88839a4dae" providerId="LiveId" clId="{2DBF7D41-89EF-44CD-A3D9-189094679CBD}" dt="2025-03-14T22:06:11.046" v="2452" actId="2696"/>
        <pc:sldMkLst>
          <pc:docMk/>
          <pc:sldMk cId="2769088315" sldId="262"/>
        </pc:sldMkLst>
      </pc:sldChg>
      <pc:sldChg chg="addSp delSp modSp mod ord delAnim modAnim">
        <pc:chgData name="Lotus Vu" userId="c2651e88839a4dae" providerId="LiveId" clId="{2DBF7D41-89EF-44CD-A3D9-189094679CBD}" dt="2025-03-14T22:01:11.886" v="2448" actId="1076"/>
        <pc:sldMkLst>
          <pc:docMk/>
          <pc:sldMk cId="2378379680" sldId="264"/>
        </pc:sldMkLst>
        <pc:spChg chg="mod">
          <ac:chgData name="Lotus Vu" userId="c2651e88839a4dae" providerId="LiveId" clId="{2DBF7D41-89EF-44CD-A3D9-189094679CBD}" dt="2025-03-10T21:33:38.191" v="1182" actId="1076"/>
          <ac:spMkLst>
            <pc:docMk/>
            <pc:sldMk cId="2378379680" sldId="264"/>
            <ac:spMk id="2" creationId="{00000000-0000-0000-0000-000000000000}"/>
          </ac:spMkLst>
        </pc:spChg>
        <pc:picChg chg="add mod">
          <ac:chgData name="Lotus Vu" userId="c2651e88839a4dae" providerId="LiveId" clId="{2DBF7D41-89EF-44CD-A3D9-189094679CBD}" dt="2025-03-14T22:01:11.886" v="2448" actId="1076"/>
          <ac:picMkLst>
            <pc:docMk/>
            <pc:sldMk cId="2378379680" sldId="264"/>
            <ac:picMk id="5" creationId="{6BDA6D67-FBB2-9DA2-4FC3-AF71B9B27A7B}"/>
          </ac:picMkLst>
        </pc:picChg>
      </pc:sldChg>
      <pc:sldChg chg="del">
        <pc:chgData name="Lotus Vu" userId="c2651e88839a4dae" providerId="LiveId" clId="{2DBF7D41-89EF-44CD-A3D9-189094679CBD}" dt="2025-03-10T21:17:16.963" v="905" actId="2696"/>
        <pc:sldMkLst>
          <pc:docMk/>
          <pc:sldMk cId="942682045" sldId="267"/>
        </pc:sldMkLst>
      </pc:sldChg>
      <pc:sldChg chg="addSp modSp mod modAnim">
        <pc:chgData name="Lotus Vu" userId="c2651e88839a4dae" providerId="LiveId" clId="{2DBF7D41-89EF-44CD-A3D9-189094679CBD}" dt="2025-03-14T22:08:14.718" v="2517"/>
        <pc:sldMkLst>
          <pc:docMk/>
          <pc:sldMk cId="805031522" sldId="269"/>
        </pc:sldMkLst>
        <pc:spChg chg="add mod">
          <ac:chgData name="Lotus Vu" userId="c2651e88839a4dae" providerId="LiveId" clId="{2DBF7D41-89EF-44CD-A3D9-189094679CBD}" dt="2025-03-14T22:07:29.376" v="2516" actId="20577"/>
          <ac:spMkLst>
            <pc:docMk/>
            <pc:sldMk cId="805031522" sldId="269"/>
            <ac:spMk id="2" creationId="{7D9960F8-62F4-A91C-FFF3-8236EBBC328F}"/>
          </ac:spMkLst>
        </pc:spChg>
      </pc:sldChg>
      <pc:sldChg chg="modSp ord modAnim">
        <pc:chgData name="Lotus Vu" userId="c2651e88839a4dae" providerId="LiveId" clId="{2DBF7D41-89EF-44CD-A3D9-189094679CBD}" dt="2025-03-15T05:47:35.167" v="4431"/>
        <pc:sldMkLst>
          <pc:docMk/>
          <pc:sldMk cId="1270821595" sldId="272"/>
        </pc:sldMkLst>
        <pc:spChg chg="mod">
          <ac:chgData name="Lotus Vu" userId="c2651e88839a4dae" providerId="LiveId" clId="{2DBF7D41-89EF-44CD-A3D9-189094679CBD}" dt="2025-03-14T20:56:29.076" v="2342" actId="20577"/>
          <ac:spMkLst>
            <pc:docMk/>
            <pc:sldMk cId="1270821595" sldId="272"/>
            <ac:spMk id="14" creationId="{00000000-0000-0000-0000-000000000000}"/>
          </ac:spMkLst>
        </pc:spChg>
      </pc:sldChg>
      <pc:sldChg chg="del">
        <pc:chgData name="Lotus Vu" userId="c2651e88839a4dae" providerId="LiveId" clId="{2DBF7D41-89EF-44CD-A3D9-189094679CBD}" dt="2025-03-10T21:15:09.651" v="839" actId="2696"/>
        <pc:sldMkLst>
          <pc:docMk/>
          <pc:sldMk cId="323130178" sldId="273"/>
        </pc:sldMkLst>
      </pc:sldChg>
      <pc:sldChg chg="del">
        <pc:chgData name="Lotus Vu" userId="c2651e88839a4dae" providerId="LiveId" clId="{2DBF7D41-89EF-44CD-A3D9-189094679CBD}" dt="2025-03-10T21:17:36.924" v="906" actId="2696"/>
        <pc:sldMkLst>
          <pc:docMk/>
          <pc:sldMk cId="1547476530" sldId="275"/>
        </pc:sldMkLst>
      </pc:sldChg>
      <pc:sldChg chg="del">
        <pc:chgData name="Lotus Vu" userId="c2651e88839a4dae" providerId="LiveId" clId="{2DBF7D41-89EF-44CD-A3D9-189094679CBD}" dt="2025-03-14T22:06:07.739" v="2451" actId="2696"/>
        <pc:sldMkLst>
          <pc:docMk/>
          <pc:sldMk cId="136534381" sldId="276"/>
        </pc:sldMkLst>
      </pc:sldChg>
      <pc:sldChg chg="ord modAnim">
        <pc:chgData name="Lotus Vu" userId="c2651e88839a4dae" providerId="LiveId" clId="{2DBF7D41-89EF-44CD-A3D9-189094679CBD}" dt="2025-03-15T05:47:32.153" v="4429"/>
        <pc:sldMkLst>
          <pc:docMk/>
          <pc:sldMk cId="3816682051" sldId="277"/>
        </pc:sldMkLst>
      </pc:sldChg>
      <pc:sldChg chg="modSp mod ord modAnim">
        <pc:chgData name="Lotus Vu" userId="c2651e88839a4dae" providerId="LiveId" clId="{2DBF7D41-89EF-44CD-A3D9-189094679CBD}" dt="2025-03-15T05:47:38.746" v="4433"/>
        <pc:sldMkLst>
          <pc:docMk/>
          <pc:sldMk cId="1733005599" sldId="278"/>
        </pc:sldMkLst>
        <pc:spChg chg="mod">
          <ac:chgData name="Lotus Vu" userId="c2651e88839a4dae" providerId="LiveId" clId="{2DBF7D41-89EF-44CD-A3D9-189094679CBD}" dt="2025-03-14T23:02:35.297" v="3475" actId="14100"/>
          <ac:spMkLst>
            <pc:docMk/>
            <pc:sldMk cId="1733005599" sldId="278"/>
            <ac:spMk id="3" creationId="{37510754-9627-C3A4-A49E-6C14F4AF35A4}"/>
          </ac:spMkLst>
        </pc:spChg>
      </pc:sldChg>
      <pc:sldChg chg="modAnim">
        <pc:chgData name="Lotus Vu" userId="c2651e88839a4dae" providerId="LiveId" clId="{2DBF7D41-89EF-44CD-A3D9-189094679CBD}" dt="2025-03-14T20:58:05.365" v="2358"/>
        <pc:sldMkLst>
          <pc:docMk/>
          <pc:sldMk cId="1245929633" sldId="279"/>
        </pc:sldMkLst>
      </pc:sldChg>
      <pc:sldChg chg="modSp mod modAnim">
        <pc:chgData name="Lotus Vu" userId="c2651e88839a4dae" providerId="LiveId" clId="{2DBF7D41-89EF-44CD-A3D9-189094679CBD}" dt="2025-03-14T22:14:21.240" v="2536"/>
        <pc:sldMkLst>
          <pc:docMk/>
          <pc:sldMk cId="209076603" sldId="280"/>
        </pc:sldMkLst>
        <pc:spChg chg="mod">
          <ac:chgData name="Lotus Vu" userId="c2651e88839a4dae" providerId="LiveId" clId="{2DBF7D41-89EF-44CD-A3D9-189094679CBD}" dt="2025-03-14T22:14:05.458" v="2534" actId="20577"/>
          <ac:spMkLst>
            <pc:docMk/>
            <pc:sldMk cId="209076603" sldId="280"/>
            <ac:spMk id="3" creationId="{CD1D02B6-1BDF-A182-22DC-BD150FA1D560}"/>
          </ac:spMkLst>
        </pc:spChg>
      </pc:sldChg>
      <pc:sldChg chg="modSp mod ord">
        <pc:chgData name="Lotus Vu" userId="c2651e88839a4dae" providerId="LiveId" clId="{2DBF7D41-89EF-44CD-A3D9-189094679CBD}" dt="2025-03-14T22:06:04.176" v="2450"/>
        <pc:sldMkLst>
          <pc:docMk/>
          <pc:sldMk cId="913608667" sldId="281"/>
        </pc:sldMkLst>
        <pc:spChg chg="mod">
          <ac:chgData name="Lotus Vu" userId="c2651e88839a4dae" providerId="LiveId" clId="{2DBF7D41-89EF-44CD-A3D9-189094679CBD}" dt="2025-03-14T20:28:20.406" v="1961" actId="114"/>
          <ac:spMkLst>
            <pc:docMk/>
            <pc:sldMk cId="913608667" sldId="281"/>
            <ac:spMk id="3" creationId="{C19EBA33-0A5D-6BE3-1DB3-8694B8B7355A}"/>
          </ac:spMkLst>
        </pc:spChg>
      </pc:sldChg>
      <pc:sldChg chg="modSp mod modAnim">
        <pc:chgData name="Lotus Vu" userId="c2651e88839a4dae" providerId="LiveId" clId="{2DBF7D41-89EF-44CD-A3D9-189094679CBD}" dt="2025-03-14T22:16:22.623" v="2542"/>
        <pc:sldMkLst>
          <pc:docMk/>
          <pc:sldMk cId="1085349832" sldId="282"/>
        </pc:sldMkLst>
        <pc:spChg chg="mod">
          <ac:chgData name="Lotus Vu" userId="c2651e88839a4dae" providerId="LiveId" clId="{2DBF7D41-89EF-44CD-A3D9-189094679CBD}" dt="2025-03-10T20:45:31.095" v="2" actId="113"/>
          <ac:spMkLst>
            <pc:docMk/>
            <pc:sldMk cId="1085349832" sldId="282"/>
            <ac:spMk id="3" creationId="{9C1CF2C4-A166-85C5-20C8-E4779AC83272}"/>
          </ac:spMkLst>
        </pc:spChg>
      </pc:sldChg>
      <pc:sldChg chg="modSp mod modAnim">
        <pc:chgData name="Lotus Vu" userId="c2651e88839a4dae" providerId="LiveId" clId="{2DBF7D41-89EF-44CD-A3D9-189094679CBD}" dt="2025-03-14T21:00:15.894" v="2378"/>
        <pc:sldMkLst>
          <pc:docMk/>
          <pc:sldMk cId="3456454833" sldId="283"/>
        </pc:sldMkLst>
        <pc:graphicFrameChg chg="modGraphic">
          <ac:chgData name="Lotus Vu" userId="c2651e88839a4dae" providerId="LiveId" clId="{2DBF7D41-89EF-44CD-A3D9-189094679CBD}" dt="2025-03-14T20:09:55.957" v="1389" actId="20577"/>
          <ac:graphicFrameMkLst>
            <pc:docMk/>
            <pc:sldMk cId="3456454833" sldId="283"/>
            <ac:graphicFrameMk id="12" creationId="{02556399-DADA-FA43-C62D-2A878F16F514}"/>
          </ac:graphicFrameMkLst>
        </pc:graphicFrameChg>
      </pc:sldChg>
      <pc:sldChg chg="modAnim">
        <pc:chgData name="Lotus Vu" userId="c2651e88839a4dae" providerId="LiveId" clId="{2DBF7D41-89EF-44CD-A3D9-189094679CBD}" dt="2025-03-14T21:00:44.746" v="2381"/>
        <pc:sldMkLst>
          <pc:docMk/>
          <pc:sldMk cId="3208269676" sldId="284"/>
        </pc:sldMkLst>
      </pc:sldChg>
      <pc:sldChg chg="modAnim">
        <pc:chgData name="Lotus Vu" userId="c2651e88839a4dae" providerId="LiveId" clId="{2DBF7D41-89EF-44CD-A3D9-189094679CBD}" dt="2025-03-14T21:01:53.849" v="2388"/>
        <pc:sldMkLst>
          <pc:docMk/>
          <pc:sldMk cId="3858706753" sldId="285"/>
        </pc:sldMkLst>
      </pc:sldChg>
      <pc:sldChg chg="modSp mod ord modAnim">
        <pc:chgData name="Lotus Vu" userId="c2651e88839a4dae" providerId="LiveId" clId="{2DBF7D41-89EF-44CD-A3D9-189094679CBD}" dt="2025-03-15T05:54:46.806" v="4572" actId="20577"/>
        <pc:sldMkLst>
          <pc:docMk/>
          <pc:sldMk cId="1228811290" sldId="286"/>
        </pc:sldMkLst>
        <pc:spChg chg="mod">
          <ac:chgData name="Lotus Vu" userId="c2651e88839a4dae" providerId="LiveId" clId="{2DBF7D41-89EF-44CD-A3D9-189094679CBD}" dt="2025-03-15T05:54:46.806" v="4572" actId="20577"/>
          <ac:spMkLst>
            <pc:docMk/>
            <pc:sldMk cId="1228811290" sldId="286"/>
            <ac:spMk id="2" creationId="{77F441DF-2540-FB11-F0E4-0C04242CBCCC}"/>
          </ac:spMkLst>
        </pc:spChg>
        <pc:spChg chg="mod">
          <ac:chgData name="Lotus Vu" userId="c2651e88839a4dae" providerId="LiveId" clId="{2DBF7D41-89EF-44CD-A3D9-189094679CBD}" dt="2025-03-15T05:51:24.399" v="4447"/>
          <ac:spMkLst>
            <pc:docMk/>
            <pc:sldMk cId="1228811290" sldId="286"/>
            <ac:spMk id="3" creationId="{4F9F368F-A59A-B018-B7B7-435ADBEDD1C9}"/>
          </ac:spMkLst>
        </pc:spChg>
      </pc:sldChg>
      <pc:sldChg chg="ord modAnim">
        <pc:chgData name="Lotus Vu" userId="c2651e88839a4dae" providerId="LiveId" clId="{2DBF7D41-89EF-44CD-A3D9-189094679CBD}" dt="2025-03-14T21:02:36.440" v="2393"/>
        <pc:sldMkLst>
          <pc:docMk/>
          <pc:sldMk cId="989705652" sldId="287"/>
        </pc:sldMkLst>
      </pc:sldChg>
      <pc:sldChg chg="modAnim">
        <pc:chgData name="Lotus Vu" userId="c2651e88839a4dae" providerId="LiveId" clId="{2DBF7D41-89EF-44CD-A3D9-189094679CBD}" dt="2025-03-14T21:02:56.825" v="2395"/>
        <pc:sldMkLst>
          <pc:docMk/>
          <pc:sldMk cId="1923584053" sldId="288"/>
        </pc:sldMkLst>
      </pc:sldChg>
      <pc:sldChg chg="modAnim">
        <pc:chgData name="Lotus Vu" userId="c2651e88839a4dae" providerId="LiveId" clId="{2DBF7D41-89EF-44CD-A3D9-189094679CBD}" dt="2025-03-14T21:03:19.062" v="2400"/>
        <pc:sldMkLst>
          <pc:docMk/>
          <pc:sldMk cId="1114791272" sldId="289"/>
        </pc:sldMkLst>
      </pc:sldChg>
      <pc:sldChg chg="modAnim">
        <pc:chgData name="Lotus Vu" userId="c2651e88839a4dae" providerId="LiveId" clId="{2DBF7D41-89EF-44CD-A3D9-189094679CBD}" dt="2025-03-14T21:04:18.767" v="2402"/>
        <pc:sldMkLst>
          <pc:docMk/>
          <pc:sldMk cId="601564963" sldId="290"/>
        </pc:sldMkLst>
      </pc:sldChg>
      <pc:sldChg chg="modSp mod ord modAnim">
        <pc:chgData name="Lotus Vu" userId="c2651e88839a4dae" providerId="LiveId" clId="{2DBF7D41-89EF-44CD-A3D9-189094679CBD}" dt="2025-03-15T05:55:10.624" v="4574"/>
        <pc:sldMkLst>
          <pc:docMk/>
          <pc:sldMk cId="3313667026" sldId="291"/>
        </pc:sldMkLst>
        <pc:spChg chg="mod">
          <ac:chgData name="Lotus Vu" userId="c2651e88839a4dae" providerId="LiveId" clId="{2DBF7D41-89EF-44CD-A3D9-189094679CBD}" dt="2025-03-14T21:06:28.225" v="2406" actId="20577"/>
          <ac:spMkLst>
            <pc:docMk/>
            <pc:sldMk cId="3313667026" sldId="291"/>
            <ac:spMk id="2" creationId="{4226F0D7-26BC-9DE8-433C-D8775DA7A387}"/>
          </ac:spMkLst>
        </pc:spChg>
        <pc:spChg chg="mod">
          <ac:chgData name="Lotus Vu" userId="c2651e88839a4dae" providerId="LiveId" clId="{2DBF7D41-89EF-44CD-A3D9-189094679CBD}" dt="2025-03-10T21:14:08.806" v="825" actId="115"/>
          <ac:spMkLst>
            <pc:docMk/>
            <pc:sldMk cId="3313667026" sldId="291"/>
            <ac:spMk id="3" creationId="{4E83AC18-B7C4-4D21-780A-F8624693DA1A}"/>
          </ac:spMkLst>
        </pc:spChg>
      </pc:sldChg>
      <pc:sldChg chg="modSp modAnim">
        <pc:chgData name="Lotus Vu" userId="c2651e88839a4dae" providerId="LiveId" clId="{2DBF7D41-89EF-44CD-A3D9-189094679CBD}" dt="2025-03-14T21:21:48.968" v="2436" actId="20577"/>
        <pc:sldMkLst>
          <pc:docMk/>
          <pc:sldMk cId="1208941460" sldId="292"/>
        </pc:sldMkLst>
        <pc:spChg chg="mod">
          <ac:chgData name="Lotus Vu" userId="c2651e88839a4dae" providerId="LiveId" clId="{2DBF7D41-89EF-44CD-A3D9-189094679CBD}" dt="2025-03-14T21:21:48.968" v="2436" actId="20577"/>
          <ac:spMkLst>
            <pc:docMk/>
            <pc:sldMk cId="1208941460" sldId="292"/>
            <ac:spMk id="3" creationId="{90B19FB7-D68D-EC5F-DD36-7E6474301096}"/>
          </ac:spMkLst>
        </pc:spChg>
      </pc:sldChg>
      <pc:sldChg chg="modSp mod modAnim">
        <pc:chgData name="Lotus Vu" userId="c2651e88839a4dae" providerId="LiveId" clId="{2DBF7D41-89EF-44CD-A3D9-189094679CBD}" dt="2025-03-14T21:08:57.033" v="2432" actId="20577"/>
        <pc:sldMkLst>
          <pc:docMk/>
          <pc:sldMk cId="3460400970" sldId="293"/>
        </pc:sldMkLst>
        <pc:spChg chg="mod">
          <ac:chgData name="Lotus Vu" userId="c2651e88839a4dae" providerId="LiveId" clId="{2DBF7D41-89EF-44CD-A3D9-189094679CBD}" dt="2025-03-14T21:08:57.033" v="2432" actId="20577"/>
          <ac:spMkLst>
            <pc:docMk/>
            <pc:sldMk cId="3460400970" sldId="293"/>
            <ac:spMk id="2" creationId="{D407D8C9-9337-1E52-4203-76AB70CBB640}"/>
          </ac:spMkLst>
        </pc:spChg>
      </pc:sldChg>
      <pc:sldChg chg="addSp delSp modSp mod ord modAnim">
        <pc:chgData name="Lotus Vu" userId="c2651e88839a4dae" providerId="LiveId" clId="{2DBF7D41-89EF-44CD-A3D9-189094679CBD}" dt="2025-03-15T05:48:14.174" v="4439"/>
        <pc:sldMkLst>
          <pc:docMk/>
          <pc:sldMk cId="1479658043" sldId="294"/>
        </pc:sldMkLst>
        <pc:spChg chg="add mod">
          <ac:chgData name="Lotus Vu" userId="c2651e88839a4dae" providerId="LiveId" clId="{2DBF7D41-89EF-44CD-A3D9-189094679CBD}" dt="2025-03-14T22:20:21.238" v="2633" actId="20577"/>
          <ac:spMkLst>
            <pc:docMk/>
            <pc:sldMk cId="1479658043" sldId="294"/>
            <ac:spMk id="3" creationId="{9A37CCC1-5032-1A27-BC37-2B64B11DF3BA}"/>
          </ac:spMkLst>
        </pc:spChg>
        <pc:spChg chg="add mod">
          <ac:chgData name="Lotus Vu" userId="c2651e88839a4dae" providerId="LiveId" clId="{2DBF7D41-89EF-44CD-A3D9-189094679CBD}" dt="2025-03-14T22:19:26.170" v="2543" actId="1076"/>
          <ac:spMkLst>
            <pc:docMk/>
            <pc:sldMk cId="1479658043" sldId="294"/>
            <ac:spMk id="6" creationId="{7EF95709-C8A2-659D-286E-8087700E2CE5}"/>
          </ac:spMkLst>
        </pc:spChg>
        <pc:picChg chg="add mod">
          <ac:chgData name="Lotus Vu" userId="c2651e88839a4dae" providerId="LiveId" clId="{2DBF7D41-89EF-44CD-A3D9-189094679CBD}" dt="2025-03-10T21:10:33.070" v="619" actId="1076"/>
          <ac:picMkLst>
            <pc:docMk/>
            <pc:sldMk cId="1479658043" sldId="294"/>
            <ac:picMk id="5" creationId="{DF266792-2B24-CF0C-EB9A-483BCA47E907}"/>
          </ac:picMkLst>
        </pc:picChg>
      </pc:sldChg>
      <pc:sldChg chg="modSp new mod ord modAnim">
        <pc:chgData name="Lotus Vu" userId="c2651e88839a4dae" providerId="LiveId" clId="{2DBF7D41-89EF-44CD-A3D9-189094679CBD}" dt="2025-03-14T22:32:52.419" v="3193"/>
        <pc:sldMkLst>
          <pc:docMk/>
          <pc:sldMk cId="1228041339" sldId="295"/>
        </pc:sldMkLst>
        <pc:spChg chg="mod">
          <ac:chgData name="Lotus Vu" userId="c2651e88839a4dae" providerId="LiveId" clId="{2DBF7D41-89EF-44CD-A3D9-189094679CBD}" dt="2025-03-14T21:08:16.978" v="2419" actId="122"/>
          <ac:spMkLst>
            <pc:docMk/>
            <pc:sldMk cId="1228041339" sldId="295"/>
            <ac:spMk id="2" creationId="{FF39BFF7-5F05-E3EA-F239-6F5A0509B381}"/>
          </ac:spMkLst>
        </pc:spChg>
        <pc:spChg chg="mod">
          <ac:chgData name="Lotus Vu" userId="c2651e88839a4dae" providerId="LiveId" clId="{2DBF7D41-89EF-44CD-A3D9-189094679CBD}" dt="2025-03-14T22:32:10.863" v="3181" actId="20577"/>
          <ac:spMkLst>
            <pc:docMk/>
            <pc:sldMk cId="1228041339" sldId="295"/>
            <ac:spMk id="3" creationId="{94D3AE44-2DC5-6D33-E0C3-B65D890BA695}"/>
          </ac:spMkLst>
        </pc:spChg>
      </pc:sldChg>
      <pc:sldChg chg="modSp add mod ord modAnim">
        <pc:chgData name="Lotus Vu" userId="c2651e88839a4dae" providerId="LiveId" clId="{2DBF7D41-89EF-44CD-A3D9-189094679CBD}" dt="2025-03-15T05:47:55.087" v="4437"/>
        <pc:sldMkLst>
          <pc:docMk/>
          <pc:sldMk cId="3207967707" sldId="296"/>
        </pc:sldMkLst>
        <pc:spChg chg="mod">
          <ac:chgData name="Lotus Vu" userId="c2651e88839a4dae" providerId="LiveId" clId="{2DBF7D41-89EF-44CD-A3D9-189094679CBD}" dt="2025-03-14T23:09:20.031" v="3489" actId="20577"/>
          <ac:spMkLst>
            <pc:docMk/>
            <pc:sldMk cId="3207967707" sldId="296"/>
            <ac:spMk id="2" creationId="{87781C00-5B13-C5D8-AD07-506AAC9ED792}"/>
          </ac:spMkLst>
        </pc:spChg>
        <pc:spChg chg="mod">
          <ac:chgData name="Lotus Vu" userId="c2651e88839a4dae" providerId="LiveId" clId="{2DBF7D41-89EF-44CD-A3D9-189094679CBD}" dt="2025-03-14T23:15:53.375" v="4427" actId="20577"/>
          <ac:spMkLst>
            <pc:docMk/>
            <pc:sldMk cId="3207967707" sldId="296"/>
            <ac:spMk id="3" creationId="{21147BB6-F799-5F07-AEF7-F0474C79055B}"/>
          </ac:spMkLst>
        </pc:spChg>
      </pc:sldChg>
      <pc:sldChg chg="addSp delSp modSp new del mod">
        <pc:chgData name="Lotus Vu" userId="c2651e88839a4dae" providerId="LiveId" clId="{2DBF7D41-89EF-44CD-A3D9-189094679CBD}" dt="2025-03-14T23:02:20.872" v="3474" actId="2696"/>
        <pc:sldMkLst>
          <pc:docMk/>
          <pc:sldMk cId="3271020163" sldId="297"/>
        </pc:sldMkLst>
        <pc:spChg chg="del">
          <ac:chgData name="Lotus Vu" userId="c2651e88839a4dae" providerId="LiveId" clId="{2DBF7D41-89EF-44CD-A3D9-189094679CBD}" dt="2025-03-14T23:01:41.796" v="3466"/>
          <ac:spMkLst>
            <pc:docMk/>
            <pc:sldMk cId="3271020163" sldId="297"/>
            <ac:spMk id="3" creationId="{B8D48E8E-F5E1-AEF3-F73A-DF9CFC161659}"/>
          </ac:spMkLst>
        </pc:spChg>
        <pc:picChg chg="add mod">
          <ac:chgData name="Lotus Vu" userId="c2651e88839a4dae" providerId="LiveId" clId="{2DBF7D41-89EF-44CD-A3D9-189094679CBD}" dt="2025-03-14T23:02:13.275" v="3473" actId="1076"/>
          <ac:picMkLst>
            <pc:docMk/>
            <pc:sldMk cId="3271020163" sldId="297"/>
            <ac:picMk id="4" creationId="{96F2D1C7-C871-0454-AB17-40E675E5BC77}"/>
          </ac:picMkLst>
        </pc:picChg>
        <pc:picChg chg="add mod">
          <ac:chgData name="Lotus Vu" userId="c2651e88839a4dae" providerId="LiveId" clId="{2DBF7D41-89EF-44CD-A3D9-189094679CBD}" dt="2025-03-14T23:02:07.185" v="3472" actId="1076"/>
          <ac:picMkLst>
            <pc:docMk/>
            <pc:sldMk cId="3271020163" sldId="297"/>
            <ac:picMk id="5" creationId="{F8FA9A2F-521E-B2C3-10EB-60873AFF05B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5A207F-0F91-42F2-96D0-049C6003623B}" type="datetimeFigureOut">
              <a:rPr lang="en-US"/>
              <a:t>3/14/2025</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C13F5-F2B1-464B-BE8F-27ABFBD2FBDE}" type="datetimeFigureOut">
              <a:rPr lang="en-US"/>
              <a:t>3/14/2025</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61351F-DBB1-4664-ADA9-83BC7CB8848D}" type="slidenum">
              <a:rPr lang="en-US" smtClean="0"/>
              <a:t>9</a:t>
            </a:fld>
            <a:endParaRPr lang="en-US"/>
          </a:p>
        </p:txBody>
      </p:sp>
    </p:spTree>
    <p:extLst>
      <p:ext uri="{BB962C8B-B14F-4D97-AF65-F5344CB8AC3E}">
        <p14:creationId xmlns:p14="http://schemas.microsoft.com/office/powerpoint/2010/main" val="6485817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a:normAutofit/>
          </a:bodyPr>
          <a:lstStyle>
            <a:lvl1pPr>
              <a:defRPr sz="6000"/>
            </a:lvl1pPr>
          </a:lstStyle>
          <a:p>
            <a:r>
              <a:rPr lang="en-US"/>
              <a:t>Click to edit Master title style</a:t>
            </a:r>
            <a:endParaRPr/>
          </a:p>
        </p:txBody>
      </p:sp>
      <p:sp>
        <p:nvSpPr>
          <p:cNvPr id="3" name="Subtitle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3/14/2025</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3/14/2025</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3/14/2025</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3/14/2025</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en-US"/>
              <a:t>Click to edit Master title style</a:t>
            </a:r>
            <a:endParaRPr/>
          </a:p>
        </p:txBody>
      </p:sp>
      <p:sp>
        <p:nvSpPr>
          <p:cNvPr id="3" name="Text Placeholder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3/14/2025</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3/14/2025</a:t>
            </a:fld>
            <a:endParaRPr lang="en-US" dirty="0"/>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lvl1pPr>
              <a:defRPr sz="1100"/>
            </a:lvl1pPr>
          </a:lstStyle>
          <a:p>
            <a:fld id="{3CD9712D-992A-4AB1-A5C2-575F75921AA2}" type="datetimeFigureOut">
              <a:rPr lang="en-US" smtClean="0"/>
              <a:pPr/>
              <a:t>3/14/2025</a:t>
            </a:fld>
            <a:endParaRPr lang="en-US" dirty="0"/>
          </a:p>
        </p:txBody>
      </p:sp>
      <p:sp>
        <p:nvSpPr>
          <p:cNvPr id="8" name="Footer Placeholder 7"/>
          <p:cNvSpPr>
            <a:spLocks noGrp="1"/>
          </p:cNvSpPr>
          <p:nvPr>
            <p:ph type="ftr" sz="quarter" idx="11"/>
          </p:nvPr>
        </p:nvSpPr>
        <p:spPr/>
        <p:txBody>
          <a:bodyPr/>
          <a:lstStyle>
            <a:lvl1pPr>
              <a:defRPr sz="1100"/>
            </a:lvl1pPr>
          </a:lstStyle>
          <a:p>
            <a:endParaRPr lang="en-US"/>
          </a:p>
        </p:txBody>
      </p:sp>
      <p:sp>
        <p:nvSpPr>
          <p:cNvPr id="9" name="Slide Number Placeholder 8"/>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lvl1pPr>
              <a:defRPr sz="1100"/>
            </a:lvl1pPr>
          </a:lstStyle>
          <a:p>
            <a:fld id="{3CD9712D-992A-4AB1-A5C2-575F75921AA2}" type="datetimeFigureOut">
              <a:rPr lang="en-US" smtClean="0"/>
              <a:pPr/>
              <a:t>3/14/2025</a:t>
            </a:fld>
            <a:endParaRPr lang="en-US" dirty="0"/>
          </a:p>
        </p:txBody>
      </p:sp>
      <p:sp>
        <p:nvSpPr>
          <p:cNvPr id="4" name="Footer Placeholder 3"/>
          <p:cNvSpPr>
            <a:spLocks noGrp="1"/>
          </p:cNvSpPr>
          <p:nvPr>
            <p:ph type="ftr" sz="quarter" idx="11"/>
          </p:nvPr>
        </p:nvSpPr>
        <p:spPr/>
        <p:txBody>
          <a:bodyPr/>
          <a:lstStyle>
            <a:lvl1pPr>
              <a:defRPr sz="1100"/>
            </a:lvl1pPr>
          </a:lstStyle>
          <a:p>
            <a:endParaRPr lang="en-US"/>
          </a:p>
        </p:txBody>
      </p:sp>
      <p:sp>
        <p:nvSpPr>
          <p:cNvPr id="5" name="Slide Number Placeholder 4"/>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100"/>
            </a:lvl1pPr>
          </a:lstStyle>
          <a:p>
            <a:fld id="{3CD9712D-992A-4AB1-A5C2-575F75921AA2}" type="datetimeFigureOut">
              <a:rPr lang="en-US" smtClean="0"/>
              <a:pPr/>
              <a:t>3/14/2025</a:t>
            </a:fld>
            <a:endParaRPr lang="en-US" dirty="0"/>
          </a:p>
        </p:txBody>
      </p:sp>
      <p:sp>
        <p:nvSpPr>
          <p:cNvPr id="3" name="Footer Placeholder 2"/>
          <p:cNvSpPr>
            <a:spLocks noGrp="1"/>
          </p:cNvSpPr>
          <p:nvPr>
            <p:ph type="ftr" sz="quarter" idx="11"/>
          </p:nvPr>
        </p:nvSpPr>
        <p:spPr/>
        <p:txBody>
          <a:bodyPr/>
          <a:lstStyle>
            <a:lvl1pPr>
              <a:defRPr sz="1100"/>
            </a:lvl1pPr>
          </a:lstStyle>
          <a:p>
            <a:endParaRPr lang="en-US"/>
          </a:p>
        </p:txBody>
      </p:sp>
      <p:sp>
        <p:nvSpPr>
          <p:cNvPr id="4" name="Slide Number Placeholder 3"/>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anchor="b">
            <a:normAutofit/>
          </a:bodyPr>
          <a:lstStyle>
            <a:lvl1pPr algn="l">
              <a:defRPr sz="3200" b="0"/>
            </a:lvl1pPr>
          </a:lstStyle>
          <a:p>
            <a:r>
              <a:rPr lang="en-US"/>
              <a:t>Click to edit Master title style</a:t>
            </a:r>
            <a:endParaRPr dirty="0"/>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3/14/2025</a:t>
            </a:fld>
            <a:endParaRPr lang="en-US"/>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fld id="{3CD9712D-992A-4AB1-A5C2-575F75921AA2}" type="datetimeFigureOut">
              <a:rPr lang="en-US" smtClean="0"/>
              <a:pPr/>
              <a:t>3/14/2025</a:t>
            </a:fld>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endParaRPr lang="en-US"/>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6.xml"/><Relationship Id="rId1" Type="http://schemas.openxmlformats.org/officeDocument/2006/relationships/video" Target="https://www.youtube.com/embed/faCUU9nYBDc?feature=oembed"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66020" y="934240"/>
            <a:ext cx="8458200" cy="3200400"/>
          </a:xfrm>
        </p:spPr>
        <p:txBody>
          <a:bodyPr/>
          <a:lstStyle/>
          <a:p>
            <a:r>
              <a:rPr lang="en-US" dirty="0"/>
              <a:t>Buddhist Psychology: From Trauma to Enlightenment</a:t>
            </a:r>
          </a:p>
        </p:txBody>
      </p:sp>
      <p:sp>
        <p:nvSpPr>
          <p:cNvPr id="3" name="Subtitle 2"/>
          <p:cNvSpPr>
            <a:spLocks noGrp="1"/>
          </p:cNvSpPr>
          <p:nvPr>
            <p:ph type="subTitle" idx="1"/>
          </p:nvPr>
        </p:nvSpPr>
        <p:spPr>
          <a:xfrm>
            <a:off x="2566020" y="4183360"/>
            <a:ext cx="8458200" cy="1371600"/>
          </a:xfrm>
        </p:spPr>
        <p:txBody>
          <a:bodyPr/>
          <a:lstStyle/>
          <a:p>
            <a:r>
              <a:rPr lang="en-CA" dirty="0"/>
              <a:t>S</a:t>
            </a:r>
            <a:r>
              <a:rPr lang="en-US" dirty="0" err="1"/>
              <a:t>ession</a:t>
            </a:r>
            <a:r>
              <a:rPr lang="en-US" dirty="0"/>
              <a:t> 1: The Buddha, A Story of Trauma and Liberation</a:t>
            </a:r>
          </a:p>
        </p:txBody>
      </p:sp>
      <p:sp>
        <p:nvSpPr>
          <p:cNvPr id="4" name="TextBox 3">
            <a:extLst>
              <a:ext uri="{FF2B5EF4-FFF2-40B4-BE49-F238E27FC236}">
                <a16:creationId xmlns:a16="http://schemas.microsoft.com/office/drawing/2014/main" id="{432A6A39-F7A7-F69F-475F-3697A0658F04}"/>
              </a:ext>
            </a:extLst>
          </p:cNvPr>
          <p:cNvSpPr txBox="1"/>
          <p:nvPr/>
        </p:nvSpPr>
        <p:spPr>
          <a:xfrm>
            <a:off x="2566020" y="4725144"/>
            <a:ext cx="7992888" cy="590931"/>
          </a:xfrm>
          <a:prstGeom prst="rect">
            <a:avLst/>
          </a:prstGeom>
          <a:noFill/>
        </p:spPr>
        <p:txBody>
          <a:bodyPr wrap="square" rtlCol="0">
            <a:spAutoFit/>
          </a:bodyPr>
          <a:lstStyle/>
          <a:p>
            <a:pPr>
              <a:lnSpc>
                <a:spcPct val="90000"/>
              </a:lnSpc>
            </a:pPr>
            <a:r>
              <a:rPr lang="en-CA" dirty="0"/>
              <a:t>Presented by Lotus Vu, CCC, Zen Teacher &amp; Psychotherapist</a:t>
            </a:r>
          </a:p>
          <a:p>
            <a:pPr>
              <a:lnSpc>
                <a:spcPct val="90000"/>
              </a:lnSpc>
            </a:pPr>
            <a:r>
              <a:rPr lang="en-CA" dirty="0"/>
              <a:t>Clear Way Zen, Regina, Saskatchewan </a:t>
            </a:r>
          </a:p>
        </p:txBody>
      </p:sp>
      <p:pic>
        <p:nvPicPr>
          <p:cNvPr id="6" name="Picture 5">
            <a:extLst>
              <a:ext uri="{FF2B5EF4-FFF2-40B4-BE49-F238E27FC236}">
                <a16:creationId xmlns:a16="http://schemas.microsoft.com/office/drawing/2014/main" id="{98937105-FAD3-9A9B-FE56-6BAA1FF8E3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764" y="2072956"/>
            <a:ext cx="2105972" cy="2674250"/>
          </a:xfrm>
          <a:prstGeom prst="rect">
            <a:avLst/>
          </a:prstGeom>
        </p:spPr>
      </p:pic>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BA418A-3D99-B2DD-474B-0F2973BD0292}"/>
              </a:ext>
            </a:extLst>
          </p:cNvPr>
          <p:cNvSpPr>
            <a:spLocks noGrp="1"/>
          </p:cNvSpPr>
          <p:nvPr>
            <p:ph idx="1"/>
          </p:nvPr>
        </p:nvSpPr>
        <p:spPr>
          <a:xfrm>
            <a:off x="1629916" y="116632"/>
            <a:ext cx="9601200" cy="4495800"/>
          </a:xfrm>
        </p:spPr>
        <p:txBody>
          <a:bodyPr/>
          <a:lstStyle/>
          <a:p>
            <a:pPr marL="0" indent="0">
              <a:buNone/>
            </a:pPr>
            <a:endParaRPr lang="en-CA" dirty="0"/>
          </a:p>
          <a:p>
            <a:pPr marL="0" indent="0">
              <a:buNone/>
            </a:pPr>
            <a:endParaRPr lang="en-CA" dirty="0"/>
          </a:p>
          <a:p>
            <a:pPr marL="0" indent="0">
              <a:buNone/>
            </a:pPr>
            <a:r>
              <a:rPr lang="en-CA" dirty="0"/>
              <a:t>What kind of attachment style do you think Prince Siddhartha had before he became the Buddha?</a:t>
            </a:r>
            <a:endParaRPr lang="en-US" dirty="0"/>
          </a:p>
        </p:txBody>
      </p:sp>
      <p:pic>
        <p:nvPicPr>
          <p:cNvPr id="5" name="Picture 4">
            <a:extLst>
              <a:ext uri="{FF2B5EF4-FFF2-40B4-BE49-F238E27FC236}">
                <a16:creationId xmlns:a16="http://schemas.microsoft.com/office/drawing/2014/main" id="{5BF9A6E9-0172-104A-5B41-2AC6FA250C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4012" y="2204864"/>
            <a:ext cx="3879043" cy="3697213"/>
          </a:xfrm>
          <a:prstGeom prst="rect">
            <a:avLst/>
          </a:prstGeom>
        </p:spPr>
      </p:pic>
      <p:pic>
        <p:nvPicPr>
          <p:cNvPr id="7" name="Picture 6">
            <a:extLst>
              <a:ext uri="{FF2B5EF4-FFF2-40B4-BE49-F238E27FC236}">
                <a16:creationId xmlns:a16="http://schemas.microsoft.com/office/drawing/2014/main" id="{BAD41086-E0D4-8902-ACB9-D044532252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4572" y="2201408"/>
            <a:ext cx="2775502" cy="3700669"/>
          </a:xfrm>
          <a:prstGeom prst="rect">
            <a:avLst/>
          </a:prstGeom>
        </p:spPr>
      </p:pic>
    </p:spTree>
    <p:extLst>
      <p:ext uri="{BB962C8B-B14F-4D97-AF65-F5344CB8AC3E}">
        <p14:creationId xmlns:p14="http://schemas.microsoft.com/office/powerpoint/2010/main" val="3208269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fltVal val="0"/>
                                          </p:val>
                                        </p:tav>
                                        <p:tav tm="100000">
                                          <p:val>
                                            <p:strVal val="#ppt_w"/>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 calcmode="lin" valueType="num">
                                      <p:cBhvr>
                                        <p:cTn id="24" dur="1000" fill="hold"/>
                                        <p:tgtEl>
                                          <p:spTgt spid="7"/>
                                        </p:tgtEl>
                                        <p:attrNameLst>
                                          <p:attrName>style.rotation</p:attrName>
                                        </p:attrNameLst>
                                      </p:cBhvr>
                                      <p:tavLst>
                                        <p:tav tm="0">
                                          <p:val>
                                            <p:fltVal val="90"/>
                                          </p:val>
                                        </p:tav>
                                        <p:tav tm="100000">
                                          <p:val>
                                            <p:fltVal val="0"/>
                                          </p:val>
                                        </p:tav>
                                      </p:tavLst>
                                    </p:anim>
                                    <p:animEffect transition="in" filter="fade">
                                      <p:cBhvr>
                                        <p:cTn id="2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441DF-2540-FB11-F0E4-0C04242CBCCC}"/>
              </a:ext>
            </a:extLst>
          </p:cNvPr>
          <p:cNvSpPr>
            <a:spLocks noGrp="1"/>
          </p:cNvSpPr>
          <p:nvPr>
            <p:ph type="title"/>
          </p:nvPr>
        </p:nvSpPr>
        <p:spPr/>
        <p:txBody>
          <a:bodyPr/>
          <a:lstStyle/>
          <a:p>
            <a:r>
              <a:rPr lang="en-CA" dirty="0"/>
              <a:t>PTSD and CPTSD </a:t>
            </a:r>
            <a:br>
              <a:rPr lang="en-CA" dirty="0"/>
            </a:br>
            <a:r>
              <a:rPr lang="en-CA" sz="2400" dirty="0"/>
              <a:t>(International Classification of Diseases ICD-11 Definitions:)</a:t>
            </a:r>
            <a:endParaRPr lang="en-US" sz="2400" dirty="0"/>
          </a:p>
        </p:txBody>
      </p:sp>
      <p:sp>
        <p:nvSpPr>
          <p:cNvPr id="3" name="Content Placeholder 2">
            <a:extLst>
              <a:ext uri="{FF2B5EF4-FFF2-40B4-BE49-F238E27FC236}">
                <a16:creationId xmlns:a16="http://schemas.microsoft.com/office/drawing/2014/main" id="{4F9F368F-A59A-B018-B7B7-435ADBEDD1C9}"/>
              </a:ext>
            </a:extLst>
          </p:cNvPr>
          <p:cNvSpPr>
            <a:spLocks noGrp="1"/>
          </p:cNvSpPr>
          <p:nvPr>
            <p:ph idx="1"/>
          </p:nvPr>
        </p:nvSpPr>
        <p:spPr/>
        <p:txBody>
          <a:bodyPr/>
          <a:lstStyle/>
          <a:p>
            <a:r>
              <a:rPr lang="en-CA" dirty="0"/>
              <a:t>Post-Traumatic Syndrome Disorder </a:t>
            </a:r>
          </a:p>
          <a:p>
            <a:pPr lvl="1"/>
            <a:r>
              <a:rPr lang="en-US" dirty="0"/>
              <a:t>Exposure to an event or situation (either short- or long-lasting) of an extremely threatening or horrific nature.</a:t>
            </a:r>
          </a:p>
          <a:p>
            <a:pPr lvl="1"/>
            <a:endParaRPr lang="en-US" dirty="0"/>
          </a:p>
          <a:p>
            <a:r>
              <a:rPr lang="en-CA" dirty="0"/>
              <a:t>Complex Post-Traumatic Syndrome Disorder</a:t>
            </a:r>
          </a:p>
          <a:p>
            <a:pPr lvl="1"/>
            <a:r>
              <a:rPr lang="en-US" dirty="0"/>
              <a:t>Exposure to an event or series of events of an extremely threatening or horrific nature, most commonly prolonged or repetitive events from which escape is difficult or impossible. Such events include, but are not limited to, torture, concentration camps, slavery, genocide campaigns and other forms of organized violence, prolonged domestic violence, and repeated childhood sexual or physical abuse.</a:t>
            </a:r>
          </a:p>
        </p:txBody>
      </p:sp>
    </p:spTree>
    <p:extLst>
      <p:ext uri="{BB962C8B-B14F-4D97-AF65-F5344CB8AC3E}">
        <p14:creationId xmlns:p14="http://schemas.microsoft.com/office/powerpoint/2010/main" val="1228811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ipe(down)">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down)">
                                      <p:cBhvr>
                                        <p:cTn id="3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214C0-6F76-69B4-05F0-DC58F245E0F1}"/>
              </a:ext>
            </a:extLst>
          </p:cNvPr>
          <p:cNvSpPr>
            <a:spLocks noGrp="1"/>
          </p:cNvSpPr>
          <p:nvPr>
            <p:ph type="title"/>
          </p:nvPr>
        </p:nvSpPr>
        <p:spPr/>
        <p:txBody>
          <a:bodyPr/>
          <a:lstStyle/>
          <a:p>
            <a:pPr algn="ctr"/>
            <a:r>
              <a:rPr lang="en-CA" dirty="0"/>
              <a:t>What is PTSD and CPTSD?</a:t>
            </a:r>
            <a:endParaRPr lang="en-US" dirty="0"/>
          </a:p>
        </p:txBody>
      </p:sp>
      <p:pic>
        <p:nvPicPr>
          <p:cNvPr id="8" name="Content Placeholder 7">
            <a:extLst>
              <a:ext uri="{FF2B5EF4-FFF2-40B4-BE49-F238E27FC236}">
                <a16:creationId xmlns:a16="http://schemas.microsoft.com/office/drawing/2014/main" id="{83344820-E6B8-AFE6-7708-8E09AEC628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54052" y="1628800"/>
            <a:ext cx="7344879" cy="4919421"/>
          </a:xfrm>
        </p:spPr>
      </p:pic>
    </p:spTree>
    <p:extLst>
      <p:ext uri="{BB962C8B-B14F-4D97-AF65-F5344CB8AC3E}">
        <p14:creationId xmlns:p14="http://schemas.microsoft.com/office/powerpoint/2010/main" val="38587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444BA-FBD8-CF11-9C6B-B2A1799861DD}"/>
              </a:ext>
            </a:extLst>
          </p:cNvPr>
          <p:cNvSpPr>
            <a:spLocks noGrp="1"/>
          </p:cNvSpPr>
          <p:nvPr>
            <p:ph type="title"/>
          </p:nvPr>
        </p:nvSpPr>
        <p:spPr>
          <a:xfrm>
            <a:off x="1341884" y="237896"/>
            <a:ext cx="10201199" cy="1143000"/>
          </a:xfrm>
        </p:spPr>
        <p:txBody>
          <a:bodyPr/>
          <a:lstStyle/>
          <a:p>
            <a:pPr algn="ctr"/>
            <a:r>
              <a:rPr lang="en-CA" dirty="0"/>
              <a:t>Human Physiological Response System </a:t>
            </a:r>
            <a:br>
              <a:rPr lang="en-CA" dirty="0"/>
            </a:br>
            <a:r>
              <a:rPr lang="en-CA" dirty="0"/>
              <a:t>to Stress in the Environment</a:t>
            </a:r>
            <a:endParaRPr lang="en-US" dirty="0"/>
          </a:p>
        </p:txBody>
      </p:sp>
      <p:pic>
        <p:nvPicPr>
          <p:cNvPr id="4" name="Content Placeholder 3">
            <a:extLst>
              <a:ext uri="{FF2B5EF4-FFF2-40B4-BE49-F238E27FC236}">
                <a16:creationId xmlns:a16="http://schemas.microsoft.com/office/drawing/2014/main" id="{FFDB7C0F-0022-9A0A-523C-2C26EC1C1693}"/>
              </a:ext>
            </a:extLst>
          </p:cNvPr>
          <p:cNvPicPr>
            <a:picLocks noGrp="1" noChangeAspect="1"/>
          </p:cNvPicPr>
          <p:nvPr>
            <p:ph idx="1"/>
          </p:nvPr>
        </p:nvPicPr>
        <p:blipFill>
          <a:blip r:embed="rId2"/>
          <a:stretch>
            <a:fillRect/>
          </a:stretch>
        </p:blipFill>
        <p:spPr>
          <a:xfrm>
            <a:off x="2638028" y="1363690"/>
            <a:ext cx="7483914" cy="5317982"/>
          </a:xfrm>
          <a:prstGeom prst="rect">
            <a:avLst/>
          </a:prstGeom>
        </p:spPr>
      </p:pic>
    </p:spTree>
    <p:extLst>
      <p:ext uri="{BB962C8B-B14F-4D97-AF65-F5344CB8AC3E}">
        <p14:creationId xmlns:p14="http://schemas.microsoft.com/office/powerpoint/2010/main" val="989705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040DF-2C56-9AF5-3D27-519814BD55AE}"/>
              </a:ext>
            </a:extLst>
          </p:cNvPr>
          <p:cNvSpPr>
            <a:spLocks noGrp="1"/>
          </p:cNvSpPr>
          <p:nvPr>
            <p:ph type="title"/>
          </p:nvPr>
        </p:nvSpPr>
        <p:spPr>
          <a:xfrm>
            <a:off x="1293813" y="381000"/>
            <a:ext cx="9601200" cy="671736"/>
          </a:xfrm>
        </p:spPr>
        <p:txBody>
          <a:bodyPr/>
          <a:lstStyle/>
          <a:p>
            <a:pPr algn="ctr"/>
            <a:r>
              <a:rPr lang="en-CA" dirty="0"/>
              <a:t>Polyvagal Theory on Trauma</a:t>
            </a:r>
            <a:endParaRPr lang="en-US" dirty="0"/>
          </a:p>
        </p:txBody>
      </p:sp>
      <p:pic>
        <p:nvPicPr>
          <p:cNvPr id="5" name="Content Placeholder 4">
            <a:extLst>
              <a:ext uri="{FF2B5EF4-FFF2-40B4-BE49-F238E27FC236}">
                <a16:creationId xmlns:a16="http://schemas.microsoft.com/office/drawing/2014/main" id="{EF62E884-5DF1-8AE5-C67B-CF05057F853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7645" r="835" b="8266"/>
          <a:stretch/>
        </p:blipFill>
        <p:spPr>
          <a:xfrm>
            <a:off x="2566020" y="1196752"/>
            <a:ext cx="7704856" cy="5543626"/>
          </a:xfrm>
        </p:spPr>
      </p:pic>
    </p:spTree>
    <p:extLst>
      <p:ext uri="{BB962C8B-B14F-4D97-AF65-F5344CB8AC3E}">
        <p14:creationId xmlns:p14="http://schemas.microsoft.com/office/powerpoint/2010/main" val="192358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B93B0-112A-841D-5E8B-EE9BB4B17A9E}"/>
              </a:ext>
            </a:extLst>
          </p:cNvPr>
          <p:cNvSpPr>
            <a:spLocks noGrp="1"/>
          </p:cNvSpPr>
          <p:nvPr>
            <p:ph type="title"/>
          </p:nvPr>
        </p:nvSpPr>
        <p:spPr>
          <a:xfrm>
            <a:off x="1293813" y="381000"/>
            <a:ext cx="9601200" cy="599728"/>
          </a:xfrm>
        </p:spPr>
        <p:txBody>
          <a:bodyPr/>
          <a:lstStyle/>
          <a:p>
            <a:pPr algn="ctr"/>
            <a:r>
              <a:rPr lang="en-US" dirty="0"/>
              <a:t>Polyvagal Theory on Trauma</a:t>
            </a:r>
          </a:p>
        </p:txBody>
      </p:sp>
      <p:pic>
        <p:nvPicPr>
          <p:cNvPr id="5" name="Content Placeholder 4">
            <a:extLst>
              <a:ext uri="{FF2B5EF4-FFF2-40B4-BE49-F238E27FC236}">
                <a16:creationId xmlns:a16="http://schemas.microsoft.com/office/drawing/2014/main" id="{1424B765-C7AF-84A3-6103-AA2057254C2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1964" y="1015612"/>
            <a:ext cx="8784976" cy="5324228"/>
          </a:xfrm>
        </p:spPr>
      </p:pic>
    </p:spTree>
    <p:extLst>
      <p:ext uri="{BB962C8B-B14F-4D97-AF65-F5344CB8AC3E}">
        <p14:creationId xmlns:p14="http://schemas.microsoft.com/office/powerpoint/2010/main" val="1114791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C2F13-198A-4357-F664-462EDFCCAE7E}"/>
              </a:ext>
            </a:extLst>
          </p:cNvPr>
          <p:cNvSpPr>
            <a:spLocks noGrp="1"/>
          </p:cNvSpPr>
          <p:nvPr>
            <p:ph type="title"/>
          </p:nvPr>
        </p:nvSpPr>
        <p:spPr>
          <a:xfrm>
            <a:off x="1293813" y="381000"/>
            <a:ext cx="9601200" cy="671736"/>
          </a:xfrm>
        </p:spPr>
        <p:txBody>
          <a:bodyPr/>
          <a:lstStyle/>
          <a:p>
            <a:pPr algn="ctr"/>
            <a:r>
              <a:rPr lang="en-CA" dirty="0"/>
              <a:t>Window of Tolerance or Dysregulation</a:t>
            </a:r>
            <a:endParaRPr lang="en-US" dirty="0"/>
          </a:p>
        </p:txBody>
      </p:sp>
      <p:pic>
        <p:nvPicPr>
          <p:cNvPr id="5" name="Content Placeholder 4">
            <a:extLst>
              <a:ext uri="{FF2B5EF4-FFF2-40B4-BE49-F238E27FC236}">
                <a16:creationId xmlns:a16="http://schemas.microsoft.com/office/drawing/2014/main" id="{B8B21DFA-56A0-963C-723E-5BA13B60DDC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b="5811"/>
          <a:stretch/>
        </p:blipFill>
        <p:spPr>
          <a:xfrm>
            <a:off x="1485900" y="1163369"/>
            <a:ext cx="10029287" cy="5313631"/>
          </a:xfrm>
        </p:spPr>
      </p:pic>
    </p:spTree>
    <p:extLst>
      <p:ext uri="{BB962C8B-B14F-4D97-AF65-F5344CB8AC3E}">
        <p14:creationId xmlns:p14="http://schemas.microsoft.com/office/powerpoint/2010/main" val="601564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6F0D7-26BC-9DE8-433C-D8775DA7A387}"/>
              </a:ext>
            </a:extLst>
          </p:cNvPr>
          <p:cNvSpPr>
            <a:spLocks noGrp="1"/>
          </p:cNvSpPr>
          <p:nvPr>
            <p:ph type="title"/>
          </p:nvPr>
        </p:nvSpPr>
        <p:spPr/>
        <p:txBody>
          <a:bodyPr/>
          <a:lstStyle/>
          <a:p>
            <a:pPr algn="ctr"/>
            <a:r>
              <a:rPr lang="en-CA" dirty="0"/>
              <a:t>What did the Buddha Find Upon Enlightenment?</a:t>
            </a:r>
            <a:endParaRPr lang="en-US" dirty="0"/>
          </a:p>
        </p:txBody>
      </p:sp>
      <p:sp>
        <p:nvSpPr>
          <p:cNvPr id="3" name="Content Placeholder 2">
            <a:extLst>
              <a:ext uri="{FF2B5EF4-FFF2-40B4-BE49-F238E27FC236}">
                <a16:creationId xmlns:a16="http://schemas.microsoft.com/office/drawing/2014/main" id="{4E83AC18-B7C4-4D21-780A-F8624693DA1A}"/>
              </a:ext>
            </a:extLst>
          </p:cNvPr>
          <p:cNvSpPr>
            <a:spLocks noGrp="1"/>
          </p:cNvSpPr>
          <p:nvPr>
            <p:ph idx="1"/>
          </p:nvPr>
        </p:nvSpPr>
        <p:spPr>
          <a:xfrm>
            <a:off x="1293812" y="1676400"/>
            <a:ext cx="10417223" cy="4560912"/>
          </a:xfrm>
        </p:spPr>
        <p:txBody>
          <a:bodyPr/>
          <a:lstStyle/>
          <a:p>
            <a:pPr marL="452438" indent="-457200">
              <a:buFont typeface="+mj-lt"/>
              <a:buAutoNum type="arabicPeriod"/>
            </a:pPr>
            <a:r>
              <a:rPr lang="en-CA" dirty="0"/>
              <a:t>Life is dissatisfaction or full of difficult things to face (Dukkha)</a:t>
            </a:r>
          </a:p>
          <a:p>
            <a:pPr marL="452438" indent="-457200">
              <a:buFont typeface="+mj-lt"/>
              <a:buAutoNum type="arabicPeriod"/>
            </a:pPr>
            <a:r>
              <a:rPr lang="en-CA" dirty="0"/>
              <a:t>This dissatisfaction is constructed by the </a:t>
            </a:r>
            <a:r>
              <a:rPr lang="en-CA" b="1" i="1" dirty="0"/>
              <a:t>three poisons</a:t>
            </a:r>
            <a:r>
              <a:rPr lang="en-CA" i="1" dirty="0"/>
              <a:t>, </a:t>
            </a:r>
            <a:r>
              <a:rPr lang="en-CA" b="1" i="1" dirty="0"/>
              <a:t>the twelve links of dependent origination </a:t>
            </a:r>
            <a:r>
              <a:rPr lang="en-CA" dirty="0"/>
              <a:t>and failing to accept the </a:t>
            </a:r>
            <a:r>
              <a:rPr lang="en-CA" b="1" i="1" dirty="0"/>
              <a:t>three marks of existence </a:t>
            </a:r>
            <a:r>
              <a:rPr lang="en-CA" dirty="0"/>
              <a:t>(</a:t>
            </a:r>
            <a:r>
              <a:rPr lang="en-CA" dirty="0" err="1"/>
              <a:t>Sameda</a:t>
            </a:r>
            <a:r>
              <a:rPr lang="en-CA" dirty="0"/>
              <a:t> Dukkha)</a:t>
            </a:r>
          </a:p>
          <a:p>
            <a:pPr marL="452438" indent="-457200">
              <a:buFont typeface="+mj-lt"/>
              <a:buAutoNum type="arabicPeriod"/>
            </a:pPr>
            <a:r>
              <a:rPr lang="en-US" dirty="0"/>
              <a:t>There is an optimal way of being to cease dissatisfaction/ sufferings. (</a:t>
            </a:r>
            <a:r>
              <a:rPr lang="en-US" dirty="0" err="1"/>
              <a:t>Nirodha</a:t>
            </a:r>
            <a:r>
              <a:rPr lang="en-US" dirty="0"/>
              <a:t> Dukkha)</a:t>
            </a:r>
          </a:p>
          <a:p>
            <a:pPr marL="452438" indent="-457200">
              <a:buFont typeface="+mj-lt"/>
              <a:buAutoNum type="arabicPeriod"/>
            </a:pPr>
            <a:r>
              <a:rPr lang="en-US" dirty="0"/>
              <a:t>The path to cease dissatisfaction varied (</a:t>
            </a:r>
            <a:r>
              <a:rPr lang="en-US" b="1" i="1" dirty="0"/>
              <a:t>37 factors of enlightenment</a:t>
            </a:r>
            <a:r>
              <a:rPr lang="en-US" dirty="0"/>
              <a:t>). It always contains </a:t>
            </a:r>
            <a:r>
              <a:rPr lang="en-US" u="sng" dirty="0"/>
              <a:t>2 types of meditations</a:t>
            </a:r>
            <a:r>
              <a:rPr lang="en-US" dirty="0"/>
              <a:t>: calm abiding (</a:t>
            </a:r>
            <a:r>
              <a:rPr lang="en-US" b="1" i="1" dirty="0"/>
              <a:t>Jhana</a:t>
            </a:r>
            <a:r>
              <a:rPr lang="en-US" dirty="0"/>
              <a:t>) and Mindfulness (</a:t>
            </a:r>
            <a:r>
              <a:rPr lang="en-US" b="1" i="1" dirty="0"/>
              <a:t>Sati</a:t>
            </a:r>
            <a:r>
              <a:rPr lang="en-US" dirty="0"/>
              <a:t>), and one boundary practice or Precepts (</a:t>
            </a:r>
            <a:r>
              <a:rPr lang="en-US" b="1" i="1" dirty="0"/>
              <a:t>Sila</a:t>
            </a:r>
            <a:r>
              <a:rPr lang="en-US" dirty="0"/>
              <a:t>), with the support of the Sangha (community of practitioners). </a:t>
            </a:r>
          </a:p>
        </p:txBody>
      </p:sp>
    </p:spTree>
    <p:extLst>
      <p:ext uri="{BB962C8B-B14F-4D97-AF65-F5344CB8AC3E}">
        <p14:creationId xmlns:p14="http://schemas.microsoft.com/office/powerpoint/2010/main" val="331366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down)">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FC533-0975-6C71-C4BF-6896187D111F}"/>
              </a:ext>
            </a:extLst>
          </p:cNvPr>
          <p:cNvSpPr>
            <a:spLocks noGrp="1"/>
          </p:cNvSpPr>
          <p:nvPr>
            <p:ph type="title"/>
          </p:nvPr>
        </p:nvSpPr>
        <p:spPr/>
        <p:txBody>
          <a:bodyPr>
            <a:normAutofit/>
          </a:bodyPr>
          <a:lstStyle/>
          <a:p>
            <a:pPr algn="ctr"/>
            <a:r>
              <a:rPr lang="en-CA" sz="2400" dirty="0"/>
              <a:t>Modern Psychology of Trauma vs. Buddhist Psychology of Trauma</a:t>
            </a:r>
            <a:endParaRPr lang="en-US" sz="2400" dirty="0"/>
          </a:p>
        </p:txBody>
      </p:sp>
      <p:pic>
        <p:nvPicPr>
          <p:cNvPr id="5" name="Content Placeholder 4">
            <a:extLst>
              <a:ext uri="{FF2B5EF4-FFF2-40B4-BE49-F238E27FC236}">
                <a16:creationId xmlns:a16="http://schemas.microsoft.com/office/drawing/2014/main" id="{DF266792-2B24-CF0C-EB9A-483BCA47E9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9916" y="1700808"/>
            <a:ext cx="5886905" cy="4495800"/>
          </a:xfrm>
        </p:spPr>
      </p:pic>
      <p:sp>
        <p:nvSpPr>
          <p:cNvPr id="6" name="TextBox 5">
            <a:extLst>
              <a:ext uri="{FF2B5EF4-FFF2-40B4-BE49-F238E27FC236}">
                <a16:creationId xmlns:a16="http://schemas.microsoft.com/office/drawing/2014/main" id="{7EF95709-C8A2-659D-286E-8087700E2CE5}"/>
              </a:ext>
            </a:extLst>
          </p:cNvPr>
          <p:cNvSpPr txBox="1"/>
          <p:nvPr/>
        </p:nvSpPr>
        <p:spPr>
          <a:xfrm>
            <a:off x="7822604" y="1936895"/>
            <a:ext cx="3672408" cy="2031325"/>
          </a:xfrm>
          <a:prstGeom prst="rect">
            <a:avLst/>
          </a:prstGeom>
          <a:noFill/>
        </p:spPr>
        <p:txBody>
          <a:bodyPr wrap="square" rtlCol="0">
            <a:spAutoFit/>
          </a:bodyPr>
          <a:lstStyle/>
          <a:p>
            <a:pPr>
              <a:lnSpc>
                <a:spcPct val="90000"/>
              </a:lnSpc>
            </a:pPr>
            <a:r>
              <a:rPr lang="en-CA" sz="3200" b="1" dirty="0"/>
              <a:t>Samsara </a:t>
            </a:r>
            <a:r>
              <a:rPr lang="en-CA" dirty="0"/>
              <a:t>– Cyclic Existence where experiences of </a:t>
            </a:r>
            <a:r>
              <a:rPr lang="en-CA" sz="1600" b="1" dirty="0"/>
              <a:t>Dukkha</a:t>
            </a:r>
            <a:r>
              <a:rPr lang="en-CA" dirty="0"/>
              <a:t> (difficult to face) are consistently experienced. </a:t>
            </a:r>
          </a:p>
          <a:p>
            <a:pPr>
              <a:lnSpc>
                <a:spcPct val="90000"/>
              </a:lnSpc>
            </a:pPr>
            <a:endParaRPr lang="en-CA" dirty="0"/>
          </a:p>
          <a:p>
            <a:pPr>
              <a:lnSpc>
                <a:spcPct val="90000"/>
              </a:lnSpc>
            </a:pPr>
            <a:endParaRPr lang="en-CA" dirty="0"/>
          </a:p>
          <a:p>
            <a:pPr>
              <a:lnSpc>
                <a:spcPct val="90000"/>
              </a:lnSpc>
            </a:pPr>
            <a:endParaRPr lang="en-US" dirty="0"/>
          </a:p>
        </p:txBody>
      </p:sp>
      <p:sp>
        <p:nvSpPr>
          <p:cNvPr id="3" name="TextBox 2">
            <a:extLst>
              <a:ext uri="{FF2B5EF4-FFF2-40B4-BE49-F238E27FC236}">
                <a16:creationId xmlns:a16="http://schemas.microsoft.com/office/drawing/2014/main" id="{9A37CCC1-5032-1A27-BC37-2B64B11DF3BA}"/>
              </a:ext>
            </a:extLst>
          </p:cNvPr>
          <p:cNvSpPr txBox="1"/>
          <p:nvPr/>
        </p:nvSpPr>
        <p:spPr>
          <a:xfrm>
            <a:off x="7822604" y="3352556"/>
            <a:ext cx="3456384" cy="590931"/>
          </a:xfrm>
          <a:prstGeom prst="rect">
            <a:avLst/>
          </a:prstGeom>
          <a:noFill/>
        </p:spPr>
        <p:txBody>
          <a:bodyPr wrap="square" rtlCol="0">
            <a:spAutoFit/>
          </a:bodyPr>
          <a:lstStyle/>
          <a:p>
            <a:pPr>
              <a:lnSpc>
                <a:spcPct val="90000"/>
              </a:lnSpc>
            </a:pPr>
            <a:r>
              <a:rPr lang="en-CA" dirty="0"/>
              <a:t>Non-pathologizing view of dissatisfaction or suffering</a:t>
            </a:r>
            <a:endParaRPr lang="en-US" dirty="0"/>
          </a:p>
        </p:txBody>
      </p:sp>
    </p:spTree>
    <p:extLst>
      <p:ext uri="{BB962C8B-B14F-4D97-AF65-F5344CB8AC3E}">
        <p14:creationId xmlns:p14="http://schemas.microsoft.com/office/powerpoint/2010/main" val="1479658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478BB-4F59-AC2A-B3B7-5E77CFBFD9C8}"/>
              </a:ext>
            </a:extLst>
          </p:cNvPr>
          <p:cNvSpPr>
            <a:spLocks noGrp="1"/>
          </p:cNvSpPr>
          <p:nvPr>
            <p:ph type="title"/>
          </p:nvPr>
        </p:nvSpPr>
        <p:spPr/>
        <p:txBody>
          <a:bodyPr/>
          <a:lstStyle/>
          <a:p>
            <a:pPr algn="ctr"/>
            <a:r>
              <a:rPr lang="en-CA" dirty="0"/>
              <a:t>What did the Buddha Practice to Gain Enlightenment?</a:t>
            </a:r>
            <a:endParaRPr lang="en-US" dirty="0"/>
          </a:p>
        </p:txBody>
      </p:sp>
      <p:sp>
        <p:nvSpPr>
          <p:cNvPr id="3" name="Content Placeholder 2">
            <a:extLst>
              <a:ext uri="{FF2B5EF4-FFF2-40B4-BE49-F238E27FC236}">
                <a16:creationId xmlns:a16="http://schemas.microsoft.com/office/drawing/2014/main" id="{90B19FB7-D68D-EC5F-DD36-7E6474301096}"/>
              </a:ext>
            </a:extLst>
          </p:cNvPr>
          <p:cNvSpPr>
            <a:spLocks noGrp="1"/>
          </p:cNvSpPr>
          <p:nvPr>
            <p:ph idx="1"/>
          </p:nvPr>
        </p:nvSpPr>
        <p:spPr>
          <a:xfrm>
            <a:off x="1287634" y="1628800"/>
            <a:ext cx="10153128" cy="4392488"/>
          </a:xfrm>
        </p:spPr>
        <p:txBody>
          <a:bodyPr/>
          <a:lstStyle/>
          <a:p>
            <a:r>
              <a:rPr lang="en-CA" dirty="0"/>
              <a:t>Calm Abiding Meditation </a:t>
            </a:r>
          </a:p>
          <a:p>
            <a:pPr lvl="1"/>
            <a:r>
              <a:rPr lang="en-CA" dirty="0"/>
              <a:t>Slows the breaths, lowers Heart Rate, relaxing tensions, grounded, focused on the present and breathing</a:t>
            </a:r>
          </a:p>
          <a:p>
            <a:pPr lvl="1"/>
            <a:endParaRPr lang="en-CA" dirty="0"/>
          </a:p>
          <a:p>
            <a:r>
              <a:rPr lang="en-CA" dirty="0"/>
              <a:t>Mindfulness</a:t>
            </a:r>
          </a:p>
          <a:p>
            <a:pPr lvl="1"/>
            <a:r>
              <a:rPr lang="en-CA" dirty="0"/>
              <a:t>Dispassionately observes one’s internal experience without judgments; to discover and understand with open curiosity one’s internal experiences</a:t>
            </a:r>
          </a:p>
          <a:p>
            <a:pPr lvl="1"/>
            <a:endParaRPr lang="en-CA" dirty="0"/>
          </a:p>
          <a:p>
            <a:r>
              <a:rPr lang="en-US" dirty="0"/>
              <a:t>Practicing Boundaries with Connections to Others</a:t>
            </a:r>
          </a:p>
          <a:p>
            <a:pPr lvl="1"/>
            <a:r>
              <a:rPr lang="en-US" dirty="0"/>
              <a:t>Living in harmony with oneself, others, society, the environment and connecting with others</a:t>
            </a:r>
          </a:p>
        </p:txBody>
      </p:sp>
    </p:spTree>
    <p:extLst>
      <p:ext uri="{BB962C8B-B14F-4D97-AF65-F5344CB8AC3E}">
        <p14:creationId xmlns:p14="http://schemas.microsoft.com/office/powerpoint/2010/main" val="1208941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1000"/>
                                        <p:tgtEl>
                                          <p:spTgt spid="3">
                                            <p:txEl>
                                              <p:pRg st="4" end="4"/>
                                            </p:txEl>
                                          </p:spTgt>
                                        </p:tgtEl>
                                      </p:cBhvr>
                                    </p:animEffect>
                                    <p:anim calcmode="lin" valueType="num">
                                      <p:cBhvr>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53156-3BCA-4A6F-2CC8-60DD65A9FA94}"/>
              </a:ext>
            </a:extLst>
          </p:cNvPr>
          <p:cNvSpPr>
            <a:spLocks noGrp="1"/>
          </p:cNvSpPr>
          <p:nvPr>
            <p:ph type="title"/>
          </p:nvPr>
        </p:nvSpPr>
        <p:spPr/>
        <p:txBody>
          <a:bodyPr/>
          <a:lstStyle/>
          <a:p>
            <a:pPr algn="ctr"/>
            <a:r>
              <a:rPr lang="en-CA" dirty="0"/>
              <a:t>Introduction</a:t>
            </a:r>
            <a:endParaRPr lang="en-US" dirty="0"/>
          </a:p>
        </p:txBody>
      </p:sp>
      <p:sp>
        <p:nvSpPr>
          <p:cNvPr id="3" name="Content Placeholder 2">
            <a:extLst>
              <a:ext uri="{FF2B5EF4-FFF2-40B4-BE49-F238E27FC236}">
                <a16:creationId xmlns:a16="http://schemas.microsoft.com/office/drawing/2014/main" id="{3AC41DC2-C365-66DC-FA49-6A09215E0537}"/>
              </a:ext>
            </a:extLst>
          </p:cNvPr>
          <p:cNvSpPr>
            <a:spLocks noGrp="1"/>
          </p:cNvSpPr>
          <p:nvPr>
            <p:ph idx="1"/>
          </p:nvPr>
        </p:nvSpPr>
        <p:spPr>
          <a:xfrm>
            <a:off x="4510235" y="2348880"/>
            <a:ext cx="6384777" cy="3823320"/>
          </a:xfrm>
        </p:spPr>
        <p:txBody>
          <a:bodyPr/>
          <a:lstStyle/>
          <a:p>
            <a:pPr marL="342900" indent="-342900">
              <a:buFont typeface="Wingdings" panose="05000000000000000000" pitchFamily="2" charset="2"/>
              <a:buChar char="Ø"/>
            </a:pPr>
            <a:r>
              <a:rPr lang="en-CA" dirty="0"/>
              <a:t>Clear Way Zen Community</a:t>
            </a:r>
          </a:p>
          <a:p>
            <a:pPr marL="342900" indent="-342900">
              <a:buFont typeface="Wingdings" panose="05000000000000000000" pitchFamily="2" charset="2"/>
              <a:buChar char="Ø"/>
            </a:pPr>
            <a:r>
              <a:rPr lang="en-CA" dirty="0"/>
              <a:t>My background</a:t>
            </a:r>
            <a:endParaRPr lang="en-US" dirty="0"/>
          </a:p>
        </p:txBody>
      </p:sp>
    </p:spTree>
    <p:extLst>
      <p:ext uri="{BB962C8B-B14F-4D97-AF65-F5344CB8AC3E}">
        <p14:creationId xmlns:p14="http://schemas.microsoft.com/office/powerpoint/2010/main" val="3816682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9BFF7-5F05-E3EA-F239-6F5A0509B381}"/>
              </a:ext>
            </a:extLst>
          </p:cNvPr>
          <p:cNvSpPr>
            <a:spLocks noGrp="1"/>
          </p:cNvSpPr>
          <p:nvPr>
            <p:ph type="title"/>
          </p:nvPr>
        </p:nvSpPr>
        <p:spPr>
          <a:xfrm>
            <a:off x="1293812" y="381000"/>
            <a:ext cx="10417223" cy="1143000"/>
          </a:xfrm>
        </p:spPr>
        <p:txBody>
          <a:bodyPr/>
          <a:lstStyle/>
          <a:p>
            <a:pPr algn="ctr"/>
            <a:r>
              <a:rPr lang="en-CA" dirty="0"/>
              <a:t>Buddhism’s Concepts of Practice Relating to the Polyvagal Theory</a:t>
            </a:r>
            <a:endParaRPr lang="en-US" dirty="0"/>
          </a:p>
        </p:txBody>
      </p:sp>
      <p:sp>
        <p:nvSpPr>
          <p:cNvPr id="3" name="Content Placeholder 2">
            <a:extLst>
              <a:ext uri="{FF2B5EF4-FFF2-40B4-BE49-F238E27FC236}">
                <a16:creationId xmlns:a16="http://schemas.microsoft.com/office/drawing/2014/main" id="{94D3AE44-2DC5-6D33-E0C3-B65D890BA695}"/>
              </a:ext>
            </a:extLst>
          </p:cNvPr>
          <p:cNvSpPr>
            <a:spLocks noGrp="1"/>
          </p:cNvSpPr>
          <p:nvPr>
            <p:ph idx="1"/>
          </p:nvPr>
        </p:nvSpPr>
        <p:spPr/>
        <p:txBody>
          <a:bodyPr>
            <a:normAutofit fontScale="92500" lnSpcReduction="20000"/>
          </a:bodyPr>
          <a:lstStyle/>
          <a:p>
            <a:r>
              <a:rPr lang="en-CA" b="1" dirty="0"/>
              <a:t>Jhana / Samadhi Practice </a:t>
            </a:r>
          </a:p>
          <a:p>
            <a:pPr lvl="1"/>
            <a:r>
              <a:rPr lang="en-CA" dirty="0"/>
              <a:t>lowers autonomic / stress arousal</a:t>
            </a:r>
          </a:p>
          <a:p>
            <a:pPr lvl="1"/>
            <a:r>
              <a:rPr lang="en-CA" dirty="0"/>
              <a:t>Increases dopamine and serotonin levels (creating experience of contentment, calm &amp; relaxation)</a:t>
            </a:r>
          </a:p>
          <a:p>
            <a:pPr lvl="1"/>
            <a:r>
              <a:rPr lang="en-CA" dirty="0"/>
              <a:t>Increases window of tolerance</a:t>
            </a:r>
          </a:p>
          <a:p>
            <a:r>
              <a:rPr lang="en-CA" b="1" dirty="0"/>
              <a:t>Mindfulness Practice</a:t>
            </a:r>
          </a:p>
          <a:p>
            <a:pPr lvl="1"/>
            <a:r>
              <a:rPr lang="en-CA" dirty="0"/>
              <a:t>Generates insights and “wisdom mind” or witnessing presence.</a:t>
            </a:r>
          </a:p>
          <a:p>
            <a:pPr lvl="1"/>
            <a:r>
              <a:rPr lang="en-CA" dirty="0"/>
              <a:t>Dispassionate observation of one’s habitual patterns to understand and change them</a:t>
            </a:r>
          </a:p>
          <a:p>
            <a:pPr lvl="1"/>
            <a:r>
              <a:rPr lang="en-CA" dirty="0"/>
              <a:t>Balanced connected state of awareness</a:t>
            </a:r>
          </a:p>
          <a:p>
            <a:r>
              <a:rPr lang="en-CA" b="1" dirty="0"/>
              <a:t>Community Practice</a:t>
            </a:r>
          </a:p>
          <a:p>
            <a:pPr lvl="1"/>
            <a:r>
              <a:rPr lang="en-CA" dirty="0"/>
              <a:t>Taking Refuge in the </a:t>
            </a:r>
            <a:r>
              <a:rPr lang="en-CA" b="1" dirty="0"/>
              <a:t>Three Gems</a:t>
            </a:r>
            <a:r>
              <a:rPr lang="en-CA" dirty="0"/>
              <a:t>, establishing healthy boundaries with the </a:t>
            </a:r>
            <a:r>
              <a:rPr lang="en-CA" b="1" dirty="0"/>
              <a:t>Precepts</a:t>
            </a:r>
            <a:r>
              <a:rPr lang="en-CA" dirty="0"/>
              <a:t>, and healing and learning through connection with others who are also practicing the Dharma by applying the Six Harmony Principles for the Community. </a:t>
            </a:r>
          </a:p>
          <a:p>
            <a:pPr lvl="1"/>
            <a:endParaRPr lang="en-CA" dirty="0"/>
          </a:p>
          <a:p>
            <a:endParaRPr lang="en-CA" dirty="0"/>
          </a:p>
        </p:txBody>
      </p:sp>
    </p:spTree>
    <p:extLst>
      <p:ext uri="{BB962C8B-B14F-4D97-AF65-F5344CB8AC3E}">
        <p14:creationId xmlns:p14="http://schemas.microsoft.com/office/powerpoint/2010/main" val="1228041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1000"/>
                                        <p:tgtEl>
                                          <p:spTgt spid="3">
                                            <p:txEl>
                                              <p:pRg st="7" end="7"/>
                                            </p:txEl>
                                          </p:spTgt>
                                        </p:tgtEl>
                                      </p:cBhvr>
                                    </p:animEffect>
                                    <p:anim calcmode="lin" valueType="num">
                                      <p:cBhvr>
                                        <p:cTn id="5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fade">
                                      <p:cBhvr>
                                        <p:cTn id="57" dur="1000"/>
                                        <p:tgtEl>
                                          <p:spTgt spid="3">
                                            <p:txEl>
                                              <p:pRg st="8" end="8"/>
                                            </p:txEl>
                                          </p:spTgt>
                                        </p:tgtEl>
                                      </p:cBhvr>
                                    </p:animEffect>
                                    <p:anim calcmode="lin" valueType="num">
                                      <p:cBhvr>
                                        <p:cTn id="5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3">
                                            <p:txEl>
                                              <p:pRg st="9" end="9"/>
                                            </p:txEl>
                                          </p:spTgt>
                                        </p:tgtEl>
                                        <p:attrNameLst>
                                          <p:attrName>style.visibility</p:attrName>
                                        </p:attrNameLst>
                                      </p:cBhvr>
                                      <p:to>
                                        <p:strVal val="visible"/>
                                      </p:to>
                                    </p:set>
                                    <p:animEffect transition="in" filter="fade">
                                      <p:cBhvr>
                                        <p:cTn id="62" dur="1000"/>
                                        <p:tgtEl>
                                          <p:spTgt spid="3">
                                            <p:txEl>
                                              <p:pRg st="9" end="9"/>
                                            </p:txEl>
                                          </p:spTgt>
                                        </p:tgtEl>
                                      </p:cBhvr>
                                    </p:animEffect>
                                    <p:anim calcmode="lin" valueType="num">
                                      <p:cBhvr>
                                        <p:cTn id="6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7D8C9-9337-1E52-4203-76AB70CBB640}"/>
              </a:ext>
            </a:extLst>
          </p:cNvPr>
          <p:cNvSpPr>
            <a:spLocks noGrp="1"/>
          </p:cNvSpPr>
          <p:nvPr>
            <p:ph type="title"/>
          </p:nvPr>
        </p:nvSpPr>
        <p:spPr>
          <a:xfrm>
            <a:off x="1413892" y="1988840"/>
            <a:ext cx="9601200" cy="1143000"/>
          </a:xfrm>
        </p:spPr>
        <p:txBody>
          <a:bodyPr/>
          <a:lstStyle/>
          <a:p>
            <a:pPr algn="ctr"/>
            <a:r>
              <a:rPr lang="en-CA" dirty="0"/>
              <a:t>It is all in the Breath and the Body!</a:t>
            </a:r>
            <a:endParaRPr lang="en-US" dirty="0"/>
          </a:p>
        </p:txBody>
      </p:sp>
    </p:spTree>
    <p:extLst>
      <p:ext uri="{BB962C8B-B14F-4D97-AF65-F5344CB8AC3E}">
        <p14:creationId xmlns:p14="http://schemas.microsoft.com/office/powerpoint/2010/main" val="3460400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884" y="1124744"/>
            <a:ext cx="8458201" cy="2666999"/>
          </a:xfrm>
        </p:spPr>
        <p:txBody>
          <a:bodyPr/>
          <a:lstStyle/>
          <a:p>
            <a:pPr algn="ctr"/>
            <a:r>
              <a:rPr lang="en-US" dirty="0"/>
              <a:t>Zen Practice Starts with the Body &amp; Breath</a:t>
            </a:r>
          </a:p>
        </p:txBody>
      </p:sp>
      <p:sp>
        <p:nvSpPr>
          <p:cNvPr id="3" name="Text Placeholder 2"/>
          <p:cNvSpPr>
            <a:spLocks noGrp="1"/>
          </p:cNvSpPr>
          <p:nvPr>
            <p:ph type="body" idx="1"/>
          </p:nvPr>
        </p:nvSpPr>
        <p:spPr>
          <a:xfrm>
            <a:off x="1294305" y="3861048"/>
            <a:ext cx="9553127" cy="1143000"/>
          </a:xfrm>
        </p:spPr>
        <p:txBody>
          <a:bodyPr/>
          <a:lstStyle/>
          <a:p>
            <a:r>
              <a:rPr lang="en-CA" dirty="0"/>
              <a:t>Shao Lin Breathing Exercises (Qi Gong) works with the moving body</a:t>
            </a:r>
            <a:endParaRPr lang="en-US" dirty="0"/>
          </a:p>
        </p:txBody>
      </p:sp>
    </p:spTree>
    <p:extLst>
      <p:ext uri="{BB962C8B-B14F-4D97-AF65-F5344CB8AC3E}">
        <p14:creationId xmlns:p14="http://schemas.microsoft.com/office/powerpoint/2010/main" val="373176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1924" y="332656"/>
            <a:ext cx="9601200" cy="815752"/>
          </a:xfrm>
        </p:spPr>
        <p:txBody>
          <a:bodyPr/>
          <a:lstStyle/>
          <a:p>
            <a:r>
              <a:rPr lang="en-US" dirty="0"/>
              <a:t>7-Minutes Breath Work Qi Gong </a:t>
            </a:r>
            <a:r>
              <a:rPr lang="en-US" dirty="0" err="1"/>
              <a:t>Excercises</a:t>
            </a:r>
            <a:endParaRPr lang="en-US" dirty="0"/>
          </a:p>
        </p:txBody>
      </p:sp>
      <p:pic>
        <p:nvPicPr>
          <p:cNvPr id="5" name="Online Media 4" title="Qi Gong Breathing: 7 Minutes to calm body and mind">
            <a:hlinkClick r:id="" action="ppaction://media"/>
            <a:extLst>
              <a:ext uri="{FF2B5EF4-FFF2-40B4-BE49-F238E27FC236}">
                <a16:creationId xmlns:a16="http://schemas.microsoft.com/office/drawing/2014/main" id="{6BDA6D67-FBB2-9DA2-4FC3-AF71B9B27A7B}"/>
              </a:ext>
            </a:extLst>
          </p:cNvPr>
          <p:cNvPicPr>
            <a:picLocks noRot="1" noChangeAspect="1"/>
          </p:cNvPicPr>
          <p:nvPr>
            <a:videoFile r:link="rId1"/>
          </p:nvPr>
        </p:nvPicPr>
        <p:blipFill>
          <a:blip r:embed="rId3"/>
          <a:stretch>
            <a:fillRect/>
          </a:stretch>
        </p:blipFill>
        <p:spPr>
          <a:xfrm>
            <a:off x="1269876" y="1148408"/>
            <a:ext cx="9817224" cy="5546732"/>
          </a:xfrm>
          <a:prstGeom prst="rect">
            <a:avLst/>
          </a:prstGeom>
        </p:spPr>
      </p:pic>
    </p:spTree>
    <p:extLst>
      <p:ext uri="{BB962C8B-B14F-4D97-AF65-F5344CB8AC3E}">
        <p14:creationId xmlns:p14="http://schemas.microsoft.com/office/powerpoint/2010/main" val="2378379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9960F8-62F4-A91C-FFF3-8236EBBC328F}"/>
              </a:ext>
            </a:extLst>
          </p:cNvPr>
          <p:cNvSpPr txBox="1"/>
          <p:nvPr/>
        </p:nvSpPr>
        <p:spPr>
          <a:xfrm>
            <a:off x="2782044" y="2708920"/>
            <a:ext cx="5649548" cy="840230"/>
          </a:xfrm>
          <a:prstGeom prst="rect">
            <a:avLst/>
          </a:prstGeom>
          <a:noFill/>
        </p:spPr>
        <p:txBody>
          <a:bodyPr wrap="square" rtlCol="0">
            <a:spAutoFit/>
          </a:bodyPr>
          <a:lstStyle/>
          <a:p>
            <a:pPr algn="ctr">
              <a:lnSpc>
                <a:spcPct val="90000"/>
              </a:lnSpc>
            </a:pPr>
            <a:r>
              <a:rPr lang="en-CA" dirty="0"/>
              <a:t>Questions? Comments?</a:t>
            </a:r>
          </a:p>
          <a:p>
            <a:pPr algn="ctr">
              <a:lnSpc>
                <a:spcPct val="90000"/>
              </a:lnSpc>
            </a:pPr>
            <a:endParaRPr lang="en-CA" dirty="0"/>
          </a:p>
          <a:p>
            <a:pPr algn="ctr">
              <a:lnSpc>
                <a:spcPct val="90000"/>
              </a:lnSpc>
            </a:pPr>
            <a:r>
              <a:rPr lang="en-CA" dirty="0"/>
              <a:t>See you next week!</a:t>
            </a:r>
            <a:endParaRPr lang="en-US" dirty="0"/>
          </a:p>
        </p:txBody>
      </p:sp>
    </p:spTree>
    <p:extLst>
      <p:ext uri="{BB962C8B-B14F-4D97-AF65-F5344CB8AC3E}">
        <p14:creationId xmlns:p14="http://schemas.microsoft.com/office/powerpoint/2010/main" val="80503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p:cTn id="13"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ED044-0DFC-1B1E-4A14-3D4460878E0C}"/>
              </a:ext>
            </a:extLst>
          </p:cNvPr>
          <p:cNvSpPr>
            <a:spLocks noGrp="1"/>
          </p:cNvSpPr>
          <p:nvPr>
            <p:ph type="title"/>
          </p:nvPr>
        </p:nvSpPr>
        <p:spPr/>
        <p:txBody>
          <a:bodyPr/>
          <a:lstStyle/>
          <a:p>
            <a:r>
              <a:rPr lang="en-CA" dirty="0"/>
              <a:t>References</a:t>
            </a:r>
            <a:endParaRPr lang="en-US" dirty="0"/>
          </a:p>
        </p:txBody>
      </p:sp>
      <p:sp>
        <p:nvSpPr>
          <p:cNvPr id="3" name="Content Placeholder 2">
            <a:extLst>
              <a:ext uri="{FF2B5EF4-FFF2-40B4-BE49-F238E27FC236}">
                <a16:creationId xmlns:a16="http://schemas.microsoft.com/office/drawing/2014/main" id="{C19EBA33-0A5D-6BE3-1DB3-8694B8B7355A}"/>
              </a:ext>
            </a:extLst>
          </p:cNvPr>
          <p:cNvSpPr>
            <a:spLocks noGrp="1"/>
          </p:cNvSpPr>
          <p:nvPr>
            <p:ph idx="1"/>
          </p:nvPr>
        </p:nvSpPr>
        <p:spPr>
          <a:xfrm>
            <a:off x="1293812" y="1676400"/>
            <a:ext cx="10201199" cy="4495800"/>
          </a:xfrm>
        </p:spPr>
        <p:txBody>
          <a:bodyPr/>
          <a:lstStyle/>
          <a:p>
            <a:pPr marL="0" indent="0">
              <a:buNone/>
            </a:pPr>
            <a:r>
              <a:rPr lang="en-US" sz="1800" dirty="0">
                <a:latin typeface="Times New Roman" panose="02020603050405020304" pitchFamily="18" charset="0"/>
                <a:cs typeface="Times New Roman" panose="02020603050405020304" pitchFamily="18" charset="0"/>
              </a:rPr>
              <a:t>Bretherton I, </a:t>
            </a:r>
            <a:r>
              <a:rPr lang="en-US" sz="1800" dirty="0" err="1">
                <a:latin typeface="Times New Roman" panose="02020603050405020304" pitchFamily="18" charset="0"/>
                <a:cs typeface="Times New Roman" panose="02020603050405020304" pitchFamily="18" charset="0"/>
              </a:rPr>
              <a:t>Munholland</a:t>
            </a:r>
            <a:r>
              <a:rPr lang="en-US" sz="1800" dirty="0">
                <a:latin typeface="Times New Roman" panose="02020603050405020304" pitchFamily="18" charset="0"/>
                <a:cs typeface="Times New Roman" panose="02020603050405020304" pitchFamily="18" charset="0"/>
              </a:rPr>
              <a:t> KA (1999). "Internal Working Models in Attachment Relationships: A Construct Revisited". In Cassidy J, Shaver PR (eds.). </a:t>
            </a:r>
            <a:r>
              <a:rPr lang="en-US" sz="1800" i="1" dirty="0">
                <a:latin typeface="Times New Roman" panose="02020603050405020304" pitchFamily="18" charset="0"/>
                <a:cs typeface="Times New Roman" panose="02020603050405020304" pitchFamily="18" charset="0"/>
              </a:rPr>
              <a:t>Handbook of </a:t>
            </a:r>
            <a:r>
              <a:rPr lang="en-US" sz="1800" i="1" dirty="0" err="1">
                <a:latin typeface="Times New Roman" panose="02020603050405020304" pitchFamily="18" charset="0"/>
                <a:cs typeface="Times New Roman" panose="02020603050405020304" pitchFamily="18" charset="0"/>
              </a:rPr>
              <a:t>Attachment:Theory</a:t>
            </a:r>
            <a:r>
              <a:rPr lang="en-US" sz="1800" i="1" dirty="0">
                <a:latin typeface="Times New Roman" panose="02020603050405020304" pitchFamily="18" charset="0"/>
                <a:cs typeface="Times New Roman" panose="02020603050405020304" pitchFamily="18" charset="0"/>
              </a:rPr>
              <a:t>, Research and Clinical Applications. </a:t>
            </a:r>
            <a:r>
              <a:rPr lang="en-US" sz="1800" dirty="0">
                <a:latin typeface="Times New Roman" panose="02020603050405020304" pitchFamily="18" charset="0"/>
                <a:cs typeface="Times New Roman" panose="02020603050405020304" pitchFamily="18" charset="0"/>
              </a:rPr>
              <a:t>New York: Guilford Press. pp. 89–114. ISBN 1-57230-087-6.</a:t>
            </a:r>
            <a:endParaRPr lang="en-US" sz="1800" i="1" dirty="0">
              <a:latin typeface="Times New Roman" panose="02020603050405020304" pitchFamily="18" charset="0"/>
              <a:cs typeface="Times New Roman" panose="02020603050405020304" pitchFamily="18" charset="0"/>
            </a:endParaRPr>
          </a:p>
          <a:p>
            <a:pPr marL="0" indent="0">
              <a:buNone/>
            </a:pPr>
            <a:r>
              <a:rPr lang="en-US" sz="1800" dirty="0">
                <a:latin typeface="Times New Roman" panose="02020603050405020304" pitchFamily="18" charset="0"/>
                <a:cs typeface="Times New Roman" panose="02020603050405020304" pitchFamily="18" charset="0"/>
              </a:rPr>
              <a:t>Winnicott, Donald W. (2016). </a:t>
            </a:r>
            <a:r>
              <a:rPr lang="en-US" sz="1800" i="1" dirty="0">
                <a:latin typeface="Times New Roman" panose="02020603050405020304" pitchFamily="18" charset="0"/>
                <a:cs typeface="Times New Roman" panose="02020603050405020304" pitchFamily="18" charset="0"/>
              </a:rPr>
              <a:t>The Collected Works of D. W. Winnicott/ 1960-1962</a:t>
            </a:r>
            <a:r>
              <a:rPr lang="en-US" sz="1800" dirty="0">
                <a:latin typeface="Times New Roman" panose="02020603050405020304" pitchFamily="18" charset="0"/>
                <a:cs typeface="Times New Roman" panose="02020603050405020304" pitchFamily="18" charset="0"/>
              </a:rPr>
              <a:t>. Oxford University Press.</a:t>
            </a:r>
          </a:p>
          <a:p>
            <a:pPr marL="0" indent="0">
              <a:buNone/>
            </a:pPr>
            <a:r>
              <a:rPr lang="en-US" sz="1800" kern="100" dirty="0">
                <a:effectLst/>
                <a:latin typeface="Times New Roman" panose="02020603050405020304" pitchFamily="18" charset="0"/>
                <a:ea typeface="DengXian" panose="02010600030101010101" pitchFamily="2" charset="-122"/>
                <a:cs typeface="Times New Roman" panose="02020603050405020304" pitchFamily="18" charset="0"/>
              </a:rPr>
              <a:t>Natarajan, A. (2023). Heart rate variability during mindful breathing meditation. </a:t>
            </a:r>
            <a:r>
              <a:rPr lang="en-US" sz="1800" i="1" kern="100" dirty="0">
                <a:effectLst/>
                <a:latin typeface="Times New Roman" panose="02020603050405020304" pitchFamily="18" charset="0"/>
                <a:ea typeface="DengXian" panose="02010600030101010101" pitchFamily="2" charset="-122"/>
                <a:cs typeface="Times New Roman" panose="02020603050405020304" pitchFamily="18" charset="0"/>
              </a:rPr>
              <a:t>Frontiers in Physiology</a:t>
            </a:r>
            <a:r>
              <a:rPr lang="en-US"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sz="1800" i="1" kern="100" dirty="0">
                <a:effectLst/>
                <a:latin typeface="Times New Roman" panose="02020603050405020304" pitchFamily="18" charset="0"/>
                <a:ea typeface="DengXian" panose="02010600030101010101" pitchFamily="2" charset="-122"/>
                <a:cs typeface="Times New Roman" panose="02020603050405020304" pitchFamily="18" charset="0"/>
              </a:rPr>
              <a:t>13</a:t>
            </a:r>
            <a:r>
              <a:rPr lang="en-US" sz="1800" kern="100" dirty="0">
                <a:effectLst/>
                <a:latin typeface="Times New Roman" panose="02020603050405020304" pitchFamily="18" charset="0"/>
                <a:ea typeface="DengXian" panose="02010600030101010101" pitchFamily="2" charset="-122"/>
                <a:cs typeface="Times New Roman" panose="02020603050405020304" pitchFamily="18" charset="0"/>
              </a:rPr>
              <a:t>. https://doi.org/10.3389/fphys.2022.1017350</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3608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3A316-5C5C-45E7-1181-62A39B05FA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781C00-5B13-C5D8-AD07-506AAC9ED792}"/>
              </a:ext>
            </a:extLst>
          </p:cNvPr>
          <p:cNvSpPr>
            <a:spLocks noGrp="1"/>
          </p:cNvSpPr>
          <p:nvPr>
            <p:ph type="title"/>
          </p:nvPr>
        </p:nvSpPr>
        <p:spPr/>
        <p:txBody>
          <a:bodyPr/>
          <a:lstStyle/>
          <a:p>
            <a:pPr algn="ctr"/>
            <a:r>
              <a:rPr lang="en-CA" dirty="0"/>
              <a:t>Disclaimer</a:t>
            </a:r>
            <a:endParaRPr lang="en-US" dirty="0"/>
          </a:p>
        </p:txBody>
      </p:sp>
      <p:sp>
        <p:nvSpPr>
          <p:cNvPr id="3" name="Content Placeholder 2">
            <a:extLst>
              <a:ext uri="{FF2B5EF4-FFF2-40B4-BE49-F238E27FC236}">
                <a16:creationId xmlns:a16="http://schemas.microsoft.com/office/drawing/2014/main" id="{21147BB6-F799-5F07-AEF7-F0474C79055B}"/>
              </a:ext>
            </a:extLst>
          </p:cNvPr>
          <p:cNvSpPr>
            <a:spLocks noGrp="1"/>
          </p:cNvSpPr>
          <p:nvPr>
            <p:ph idx="1"/>
          </p:nvPr>
        </p:nvSpPr>
        <p:spPr>
          <a:xfrm>
            <a:off x="1413892" y="1772816"/>
            <a:ext cx="9601200" cy="3816424"/>
          </a:xfrm>
        </p:spPr>
        <p:txBody>
          <a:bodyPr>
            <a:normAutofit lnSpcReduction="10000"/>
          </a:bodyPr>
          <a:lstStyle/>
          <a:p>
            <a:pPr marL="0" indent="0" algn="ctr">
              <a:buNone/>
            </a:pPr>
            <a:r>
              <a:rPr lang="en-CA" dirty="0"/>
              <a:t>Some contents of the course may be triggering to some individuals, as it is the course’s contents to discuss various aspects and experiences of trauma.</a:t>
            </a:r>
          </a:p>
          <a:p>
            <a:pPr marL="0" indent="0" algn="ctr">
              <a:buNone/>
            </a:pPr>
            <a:r>
              <a:rPr lang="en-CA" dirty="0"/>
              <a:t>When triggered: </a:t>
            </a:r>
          </a:p>
          <a:p>
            <a:pPr marL="0" indent="0" algn="ctr">
              <a:buNone/>
            </a:pPr>
            <a:r>
              <a:rPr lang="en-CA" dirty="0"/>
              <a:t>Take a break and practice deep breathing to ground yourself, leave the room if necessary, or talk with your therapist (if you have one). </a:t>
            </a:r>
          </a:p>
          <a:p>
            <a:pPr marL="0" indent="0" algn="ctr">
              <a:buNone/>
            </a:pPr>
            <a:endParaRPr lang="en-CA" dirty="0"/>
          </a:p>
          <a:p>
            <a:pPr marL="0" indent="0" algn="ctr">
              <a:buNone/>
            </a:pPr>
            <a:r>
              <a:rPr lang="en-CA" dirty="0"/>
              <a:t>This course is NOT a substitute for individual therapy.</a:t>
            </a:r>
          </a:p>
          <a:p>
            <a:pPr marL="0" indent="0" algn="ctr">
              <a:buNone/>
            </a:pPr>
            <a:r>
              <a:rPr lang="en-CA" dirty="0"/>
              <a:t>Spiritual Bypassing isn’t recommended!</a:t>
            </a:r>
            <a:endParaRPr lang="en-US" dirty="0"/>
          </a:p>
        </p:txBody>
      </p:sp>
    </p:spTree>
    <p:extLst>
      <p:ext uri="{BB962C8B-B14F-4D97-AF65-F5344CB8AC3E}">
        <p14:creationId xmlns:p14="http://schemas.microsoft.com/office/powerpoint/2010/main" val="3207967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wipe(down)">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wipe(down)">
                                      <p:cBhvr>
                                        <p:cTn id="3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B6CAF-1298-12F9-D7F5-0097CF1250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3D828D-2325-0DA0-44BA-D11552330A7B}"/>
              </a:ext>
            </a:extLst>
          </p:cNvPr>
          <p:cNvSpPr>
            <a:spLocks noGrp="1"/>
          </p:cNvSpPr>
          <p:nvPr>
            <p:ph type="title"/>
          </p:nvPr>
        </p:nvSpPr>
        <p:spPr/>
        <p:txBody>
          <a:bodyPr/>
          <a:lstStyle/>
          <a:p>
            <a:pPr algn="ctr"/>
            <a:r>
              <a:rPr lang="en-CA" dirty="0"/>
              <a:t>Course Structure</a:t>
            </a:r>
            <a:endParaRPr lang="en-US" dirty="0"/>
          </a:p>
        </p:txBody>
      </p:sp>
      <p:sp>
        <p:nvSpPr>
          <p:cNvPr id="3" name="Content Placeholder 2">
            <a:extLst>
              <a:ext uri="{FF2B5EF4-FFF2-40B4-BE49-F238E27FC236}">
                <a16:creationId xmlns:a16="http://schemas.microsoft.com/office/drawing/2014/main" id="{37510754-9627-C3A4-A49E-6C14F4AF35A4}"/>
              </a:ext>
            </a:extLst>
          </p:cNvPr>
          <p:cNvSpPr>
            <a:spLocks noGrp="1"/>
          </p:cNvSpPr>
          <p:nvPr>
            <p:ph idx="1"/>
          </p:nvPr>
        </p:nvSpPr>
        <p:spPr>
          <a:xfrm>
            <a:off x="2133972" y="1772816"/>
            <a:ext cx="9000999" cy="4399384"/>
          </a:xfrm>
        </p:spPr>
        <p:txBody>
          <a:bodyPr/>
          <a:lstStyle/>
          <a:p>
            <a:pPr marL="342900" indent="-342900">
              <a:buFont typeface="Wingdings" panose="05000000000000000000" pitchFamily="2" charset="2"/>
              <a:buChar char="Ø"/>
            </a:pPr>
            <a:r>
              <a:rPr lang="en-CA" dirty="0"/>
              <a:t>Theoretical </a:t>
            </a:r>
          </a:p>
          <a:p>
            <a:pPr marL="621982" lvl="1" indent="-342900">
              <a:buFont typeface="Wingdings" panose="05000000000000000000" pitchFamily="2" charset="2"/>
              <a:buChar char="Ø"/>
            </a:pPr>
            <a:r>
              <a:rPr lang="en-CA" dirty="0"/>
              <a:t>Readings/homework</a:t>
            </a:r>
          </a:p>
          <a:p>
            <a:pPr marL="621982" lvl="1" indent="-342900">
              <a:buFont typeface="Wingdings" panose="05000000000000000000" pitchFamily="2" charset="2"/>
              <a:buChar char="Ø"/>
            </a:pPr>
            <a:r>
              <a:rPr lang="en-CA" dirty="0"/>
              <a:t>Class lecture(1-1.25 hours)</a:t>
            </a:r>
          </a:p>
          <a:p>
            <a:pPr marL="621982" lvl="1" indent="-342900">
              <a:buFont typeface="Wingdings" panose="05000000000000000000" pitchFamily="2" charset="2"/>
              <a:buChar char="Ø"/>
            </a:pPr>
            <a:endParaRPr lang="en-CA" dirty="0"/>
          </a:p>
          <a:p>
            <a:pPr marL="342900" indent="-342900">
              <a:buFont typeface="Wingdings" panose="05000000000000000000" pitchFamily="2" charset="2"/>
              <a:buChar char="Ø"/>
            </a:pPr>
            <a:r>
              <a:rPr lang="en-CA" dirty="0"/>
              <a:t>A taste of the application in class (15-30 minutes)</a:t>
            </a:r>
          </a:p>
          <a:p>
            <a:pPr marL="342900" indent="-342900">
              <a:buFont typeface="Wingdings" panose="05000000000000000000" pitchFamily="2" charset="2"/>
              <a:buChar char="Ø"/>
            </a:pPr>
            <a:endParaRPr lang="en-CA" dirty="0"/>
          </a:p>
          <a:p>
            <a:pPr marL="342900" indent="-342900">
              <a:buFont typeface="Wingdings" panose="05000000000000000000" pitchFamily="2" charset="2"/>
              <a:buChar char="Ø"/>
            </a:pPr>
            <a:r>
              <a:rPr lang="en-CA" dirty="0"/>
              <a:t>A pop-quiz during class</a:t>
            </a:r>
          </a:p>
          <a:p>
            <a:pPr marL="621982" lvl="1" indent="-342900">
              <a:buFont typeface="Wingdings" panose="05000000000000000000" pitchFamily="2" charset="2"/>
              <a:buChar char="Ø"/>
            </a:pPr>
            <a:r>
              <a:rPr lang="en-US" dirty="0"/>
              <a:t>A prize at the end of the course for perfect attendance and best score.</a:t>
            </a:r>
          </a:p>
        </p:txBody>
      </p:sp>
    </p:spTree>
    <p:extLst>
      <p:ext uri="{BB962C8B-B14F-4D97-AF65-F5344CB8AC3E}">
        <p14:creationId xmlns:p14="http://schemas.microsoft.com/office/powerpoint/2010/main" val="1733005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1000"/>
                                        <p:tgtEl>
                                          <p:spTgt spid="3">
                                            <p:txEl>
                                              <p:pRg st="6" end="6"/>
                                            </p:txEl>
                                          </p:spTgt>
                                        </p:tgtEl>
                                      </p:cBhvr>
                                    </p:animEffect>
                                    <p:anim calcmode="lin" valueType="num">
                                      <p:cBhvr>
                                        <p:cTn id="3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1000"/>
                                        <p:tgtEl>
                                          <p:spTgt spid="3">
                                            <p:txEl>
                                              <p:pRg st="7" end="7"/>
                                            </p:txEl>
                                          </p:spTgt>
                                        </p:tgtEl>
                                      </p:cBhvr>
                                    </p:animEffect>
                                    <p:anim calcmode="lin" valueType="num">
                                      <p:cBhvr>
                                        <p:cTn id="4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Covered in this session</a:t>
            </a:r>
          </a:p>
        </p:txBody>
      </p:sp>
      <p:sp>
        <p:nvSpPr>
          <p:cNvPr id="14" name="Content Placeholder 13"/>
          <p:cNvSpPr>
            <a:spLocks noGrp="1"/>
          </p:cNvSpPr>
          <p:nvPr>
            <p:ph idx="1"/>
          </p:nvPr>
        </p:nvSpPr>
        <p:spPr/>
        <p:txBody>
          <a:bodyPr/>
          <a:lstStyle/>
          <a:p>
            <a:r>
              <a:rPr lang="en-US" dirty="0"/>
              <a:t>Introduction</a:t>
            </a:r>
          </a:p>
          <a:p>
            <a:r>
              <a:rPr lang="en-US" dirty="0"/>
              <a:t>Overview of course structure</a:t>
            </a:r>
          </a:p>
          <a:p>
            <a:r>
              <a:rPr lang="en-US" dirty="0"/>
              <a:t>The story of the Buddha and how it relates to trauma</a:t>
            </a:r>
          </a:p>
          <a:p>
            <a:r>
              <a:rPr lang="en-US" dirty="0"/>
              <a:t>A brief overview of how trauma is defined in modern clinical psychology</a:t>
            </a:r>
          </a:p>
          <a:p>
            <a:r>
              <a:rPr lang="en-US" dirty="0"/>
              <a:t>Two modern psychological theories underlying the experience of Trauma and its comparative alignment with Buddhist concepts</a:t>
            </a:r>
          </a:p>
          <a:p>
            <a:r>
              <a:rPr lang="en-US" dirty="0"/>
              <a:t>The impact of trauma on mental, emotional, and physiological processes. </a:t>
            </a:r>
          </a:p>
        </p:txBody>
      </p:sp>
    </p:spTree>
    <p:extLst>
      <p:ext uri="{BB962C8B-B14F-4D97-AF65-F5344CB8AC3E}">
        <p14:creationId xmlns:p14="http://schemas.microsoft.com/office/powerpoint/2010/main" val="127082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wipe(down)">
                                      <p:cBhvr>
                                        <p:cTn id="13" dur="500"/>
                                        <p:tgtEl>
                                          <p:spTgt spid="1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4">
                                            <p:txEl>
                                              <p:pRg st="1" end="1"/>
                                            </p:txEl>
                                          </p:spTgt>
                                        </p:tgtEl>
                                        <p:attrNameLst>
                                          <p:attrName>style.visibility</p:attrName>
                                        </p:attrNameLst>
                                      </p:cBhvr>
                                      <p:to>
                                        <p:strVal val="visible"/>
                                      </p:to>
                                    </p:set>
                                    <p:animEffect transition="in" filter="wipe(down)">
                                      <p:cBhvr>
                                        <p:cTn id="18" dur="500"/>
                                        <p:tgtEl>
                                          <p:spTgt spid="1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4">
                                            <p:txEl>
                                              <p:pRg st="2" end="2"/>
                                            </p:txEl>
                                          </p:spTgt>
                                        </p:tgtEl>
                                        <p:attrNameLst>
                                          <p:attrName>style.visibility</p:attrName>
                                        </p:attrNameLst>
                                      </p:cBhvr>
                                      <p:to>
                                        <p:strVal val="visible"/>
                                      </p:to>
                                    </p:set>
                                    <p:animEffect transition="in" filter="wipe(down)">
                                      <p:cBhvr>
                                        <p:cTn id="23" dur="500"/>
                                        <p:tgtEl>
                                          <p:spTgt spid="1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Effect transition="in" filter="wipe(down)">
                                      <p:cBhvr>
                                        <p:cTn id="28" dur="500"/>
                                        <p:tgtEl>
                                          <p:spTgt spid="1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4">
                                            <p:txEl>
                                              <p:pRg st="4" end="4"/>
                                            </p:txEl>
                                          </p:spTgt>
                                        </p:tgtEl>
                                        <p:attrNameLst>
                                          <p:attrName>style.visibility</p:attrName>
                                        </p:attrNameLst>
                                      </p:cBhvr>
                                      <p:to>
                                        <p:strVal val="visible"/>
                                      </p:to>
                                    </p:set>
                                    <p:animEffect transition="in" filter="wipe(down)">
                                      <p:cBhvr>
                                        <p:cTn id="33" dur="500"/>
                                        <p:tgtEl>
                                          <p:spTgt spid="14">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4">
                                            <p:txEl>
                                              <p:pRg st="5" end="5"/>
                                            </p:txEl>
                                          </p:spTgt>
                                        </p:tgtEl>
                                        <p:attrNameLst>
                                          <p:attrName>style.visibility</p:attrName>
                                        </p:attrNameLst>
                                      </p:cBhvr>
                                      <p:to>
                                        <p:strVal val="visible"/>
                                      </p:to>
                                    </p:set>
                                    <p:animEffect transition="in" filter="wipe(down)">
                                      <p:cBhvr>
                                        <p:cTn id="38"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75AE7-7C1B-6F5F-42FC-72EA145AA424}"/>
              </a:ext>
            </a:extLst>
          </p:cNvPr>
          <p:cNvSpPr>
            <a:spLocks noGrp="1"/>
          </p:cNvSpPr>
          <p:nvPr>
            <p:ph type="title"/>
          </p:nvPr>
        </p:nvSpPr>
        <p:spPr>
          <a:xfrm>
            <a:off x="1701924" y="404664"/>
            <a:ext cx="9601200" cy="743744"/>
          </a:xfrm>
        </p:spPr>
        <p:txBody>
          <a:bodyPr/>
          <a:lstStyle/>
          <a:p>
            <a:pPr algn="ctr"/>
            <a:r>
              <a:rPr lang="en-CA" dirty="0"/>
              <a:t>The story of the Buddha</a:t>
            </a:r>
            <a:endParaRPr lang="en-US" dirty="0"/>
          </a:p>
        </p:txBody>
      </p:sp>
      <p:pic>
        <p:nvPicPr>
          <p:cNvPr id="5" name="Content Placeholder 4">
            <a:extLst>
              <a:ext uri="{FF2B5EF4-FFF2-40B4-BE49-F238E27FC236}">
                <a16:creationId xmlns:a16="http://schemas.microsoft.com/office/drawing/2014/main" id="{74F9DEF2-54A1-6A59-B320-A3FA9D886E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9956" y="1113277"/>
            <a:ext cx="8856984" cy="5482629"/>
          </a:xfrm>
        </p:spPr>
      </p:pic>
    </p:spTree>
    <p:extLst>
      <p:ext uri="{BB962C8B-B14F-4D97-AF65-F5344CB8AC3E}">
        <p14:creationId xmlns:p14="http://schemas.microsoft.com/office/powerpoint/2010/main" val="1245929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85D92-8480-E104-D5B2-ACAD1087528A}"/>
              </a:ext>
            </a:extLst>
          </p:cNvPr>
          <p:cNvSpPr>
            <a:spLocks noGrp="1"/>
          </p:cNvSpPr>
          <p:nvPr>
            <p:ph type="title"/>
          </p:nvPr>
        </p:nvSpPr>
        <p:spPr/>
        <p:txBody>
          <a:bodyPr/>
          <a:lstStyle/>
          <a:p>
            <a:pPr algn="ctr"/>
            <a:r>
              <a:rPr lang="en-CA" dirty="0"/>
              <a:t>What’s traumatic about this story?</a:t>
            </a:r>
            <a:endParaRPr lang="en-US" dirty="0"/>
          </a:p>
        </p:txBody>
      </p:sp>
      <p:sp>
        <p:nvSpPr>
          <p:cNvPr id="3" name="Content Placeholder 2">
            <a:extLst>
              <a:ext uri="{FF2B5EF4-FFF2-40B4-BE49-F238E27FC236}">
                <a16:creationId xmlns:a16="http://schemas.microsoft.com/office/drawing/2014/main" id="{CD1D02B6-1BDF-A182-22DC-BD150FA1D560}"/>
              </a:ext>
            </a:extLst>
          </p:cNvPr>
          <p:cNvSpPr>
            <a:spLocks noGrp="1"/>
          </p:cNvSpPr>
          <p:nvPr>
            <p:ph idx="1"/>
          </p:nvPr>
        </p:nvSpPr>
        <p:spPr>
          <a:xfrm>
            <a:off x="2349995" y="1772816"/>
            <a:ext cx="8545017" cy="4399384"/>
          </a:xfrm>
        </p:spPr>
        <p:txBody>
          <a:bodyPr>
            <a:normAutofit fontScale="85000" lnSpcReduction="10000"/>
          </a:bodyPr>
          <a:lstStyle/>
          <a:p>
            <a:r>
              <a:rPr lang="en-CA" b="1" dirty="0"/>
              <a:t>Loss</a:t>
            </a:r>
            <a:r>
              <a:rPr lang="en-CA" dirty="0"/>
              <a:t>:</a:t>
            </a:r>
          </a:p>
          <a:p>
            <a:pPr lvl="1"/>
            <a:r>
              <a:rPr lang="en-CA" dirty="0"/>
              <a:t>Loss of his birth mother as a child</a:t>
            </a:r>
            <a:endParaRPr lang="en-US" dirty="0"/>
          </a:p>
          <a:p>
            <a:pPr lvl="1"/>
            <a:r>
              <a:rPr lang="en-US" dirty="0"/>
              <a:t>Loss of ability to engage in the real world, being too sheltered (delayed to launch). Failure to gradually introduce dissatisfaction in life. </a:t>
            </a:r>
          </a:p>
          <a:p>
            <a:pPr lvl="1"/>
            <a:r>
              <a:rPr lang="en-US" dirty="0"/>
              <a:t>Abandoned his wife and child (repeat of trauma cycle)</a:t>
            </a:r>
          </a:p>
          <a:p>
            <a:pPr lvl="1"/>
            <a:endParaRPr lang="en-US" dirty="0"/>
          </a:p>
          <a:p>
            <a:r>
              <a:rPr lang="en-US" b="1" dirty="0"/>
              <a:t>“Primitive Agony”(</a:t>
            </a:r>
            <a:r>
              <a:rPr lang="en-US" dirty="0"/>
              <a:t>Winnicott, 2016)</a:t>
            </a:r>
          </a:p>
          <a:p>
            <a:pPr lvl="1"/>
            <a:r>
              <a:rPr lang="en-US" dirty="0"/>
              <a:t>A state of intense fear or anxiety that can't be easily described. This fear of breakdown was a defense mechanism against unbearable anxieties that arise when someone experiences a failure of their environment. </a:t>
            </a:r>
          </a:p>
          <a:p>
            <a:pPr lvl="1"/>
            <a:r>
              <a:rPr lang="en-US" dirty="0"/>
              <a:t>During infancy, a breakdown in the bond between mother and infant can occur. The infant is forced to deal with emotional events they can't manage</a:t>
            </a:r>
          </a:p>
          <a:p>
            <a:pPr lvl="1"/>
            <a:r>
              <a:rPr lang="en-US" dirty="0"/>
              <a:t>The infant creates defense organizations to short-circuit their experience of primitive agony</a:t>
            </a:r>
          </a:p>
          <a:p>
            <a:pPr lvl="1"/>
            <a:r>
              <a:rPr lang="en-US" dirty="0"/>
              <a:t>This defense organization becomes the default mode of operations, establishing the core unconscious patterns of the infants who developed into adulthood. </a:t>
            </a:r>
            <a:endParaRPr lang="en-CA" dirty="0"/>
          </a:p>
        </p:txBody>
      </p:sp>
    </p:spTree>
    <p:extLst>
      <p:ext uri="{BB962C8B-B14F-4D97-AF65-F5344CB8AC3E}">
        <p14:creationId xmlns:p14="http://schemas.microsoft.com/office/powerpoint/2010/main" val="209076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down)">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down)">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down)">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wipe(down)">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wipe(down)">
                                      <p:cBhvr>
                                        <p:cTn id="43" dur="500"/>
                                        <p:tgtEl>
                                          <p:spTgt spid="3">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wipe(down)">
                                      <p:cBhvr>
                                        <p:cTn id="4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F5C1A-0103-A0B2-5BD1-54F8CFE5D703}"/>
              </a:ext>
            </a:extLst>
          </p:cNvPr>
          <p:cNvSpPr>
            <a:spLocks noGrp="1"/>
          </p:cNvSpPr>
          <p:nvPr>
            <p:ph type="title"/>
          </p:nvPr>
        </p:nvSpPr>
        <p:spPr/>
        <p:txBody>
          <a:bodyPr/>
          <a:lstStyle/>
          <a:p>
            <a:pPr algn="ctr"/>
            <a:r>
              <a:rPr lang="en-CA" dirty="0"/>
              <a:t>Attachment Theory</a:t>
            </a:r>
            <a:endParaRPr lang="en-US" dirty="0"/>
          </a:p>
        </p:txBody>
      </p:sp>
      <p:sp>
        <p:nvSpPr>
          <p:cNvPr id="3" name="Content Placeholder 2">
            <a:extLst>
              <a:ext uri="{FF2B5EF4-FFF2-40B4-BE49-F238E27FC236}">
                <a16:creationId xmlns:a16="http://schemas.microsoft.com/office/drawing/2014/main" id="{9C1CF2C4-A166-85C5-20C8-E4779AC83272}"/>
              </a:ext>
            </a:extLst>
          </p:cNvPr>
          <p:cNvSpPr>
            <a:spLocks noGrp="1"/>
          </p:cNvSpPr>
          <p:nvPr>
            <p:ph idx="1"/>
          </p:nvPr>
        </p:nvSpPr>
        <p:spPr/>
        <p:txBody>
          <a:bodyPr/>
          <a:lstStyle/>
          <a:p>
            <a:r>
              <a:rPr lang="en-CA" dirty="0"/>
              <a:t>Developed by John Bowlby and Mary Ainsworth (1950-1990s) </a:t>
            </a:r>
          </a:p>
          <a:p>
            <a:pPr marL="0" indent="0">
              <a:buNone/>
            </a:pPr>
            <a:endParaRPr lang="en-CA" dirty="0"/>
          </a:p>
          <a:p>
            <a:pPr lvl="1">
              <a:buFont typeface="Wingdings" panose="05000000000000000000" pitchFamily="2" charset="2"/>
              <a:buChar char="q"/>
            </a:pPr>
            <a:r>
              <a:rPr lang="en-CA" dirty="0"/>
              <a:t> Humans have evolved to be socially connected with others for </a:t>
            </a:r>
            <a:r>
              <a:rPr lang="en-CA" b="1" dirty="0"/>
              <a:t>safety</a:t>
            </a:r>
            <a:r>
              <a:rPr lang="en-CA" dirty="0"/>
              <a:t>, </a:t>
            </a:r>
            <a:r>
              <a:rPr lang="en-CA" b="1" dirty="0"/>
              <a:t>security </a:t>
            </a:r>
            <a:r>
              <a:rPr lang="en-CA" dirty="0"/>
              <a:t>and </a:t>
            </a:r>
            <a:r>
              <a:rPr lang="en-CA" b="1" dirty="0"/>
              <a:t>survival</a:t>
            </a:r>
            <a:r>
              <a:rPr lang="en-CA" dirty="0"/>
              <a:t>. </a:t>
            </a:r>
          </a:p>
          <a:p>
            <a:pPr marL="274320" lvl="1" indent="0">
              <a:buNone/>
            </a:pPr>
            <a:endParaRPr lang="en-CA" dirty="0"/>
          </a:p>
          <a:p>
            <a:pPr lvl="1">
              <a:buFont typeface="Wingdings" panose="05000000000000000000" pitchFamily="2" charset="2"/>
              <a:buChar char="q"/>
            </a:pPr>
            <a:r>
              <a:rPr lang="en-CA" dirty="0"/>
              <a:t> The blueprint for this evolutionary intimate connection is formed during early development with the primary caregiver called the </a:t>
            </a:r>
            <a:r>
              <a:rPr lang="en-CA" i="1" dirty="0"/>
              <a:t>“</a:t>
            </a:r>
            <a:r>
              <a:rPr lang="en-CA" b="1" i="1" dirty="0"/>
              <a:t>Internal Working Model” </a:t>
            </a:r>
            <a:r>
              <a:rPr lang="en-CA" dirty="0"/>
              <a:t>(Bretherton, 1990)</a:t>
            </a:r>
          </a:p>
          <a:p>
            <a:pPr marL="274320" lvl="1" indent="0">
              <a:buNone/>
            </a:pPr>
            <a:endParaRPr lang="en-CA" dirty="0"/>
          </a:p>
          <a:p>
            <a:pPr lvl="1">
              <a:buFont typeface="Wingdings" panose="05000000000000000000" pitchFamily="2" charset="2"/>
              <a:buChar char="q"/>
            </a:pPr>
            <a:r>
              <a:rPr lang="en-CA" dirty="0"/>
              <a:t> If the primary caregiver is responsive to the infant’s needs, secure attachment is formed. If the caregiver is not responsive, insecure attachment is formed. </a:t>
            </a:r>
            <a:endParaRPr lang="en-US" dirty="0"/>
          </a:p>
        </p:txBody>
      </p:sp>
    </p:spTree>
    <p:extLst>
      <p:ext uri="{BB962C8B-B14F-4D97-AF65-F5344CB8AC3E}">
        <p14:creationId xmlns:p14="http://schemas.microsoft.com/office/powerpoint/2010/main" val="1085349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down)">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down)">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down)">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0BC858E7-F514-64E0-00CD-6B06849402E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l="2631" b="4959"/>
          <a:stretch/>
        </p:blipFill>
        <p:spPr>
          <a:xfrm>
            <a:off x="1557908" y="1700808"/>
            <a:ext cx="4144414" cy="4272880"/>
          </a:xfrm>
        </p:spPr>
      </p:pic>
      <p:sp>
        <p:nvSpPr>
          <p:cNvPr id="11" name="Title 1">
            <a:extLst>
              <a:ext uri="{FF2B5EF4-FFF2-40B4-BE49-F238E27FC236}">
                <a16:creationId xmlns:a16="http://schemas.microsoft.com/office/drawing/2014/main" id="{AAA59D1B-AE78-4DB8-3DEA-DC60D85D070D}"/>
              </a:ext>
            </a:extLst>
          </p:cNvPr>
          <p:cNvSpPr>
            <a:spLocks noGrp="1"/>
          </p:cNvSpPr>
          <p:nvPr>
            <p:ph type="title"/>
          </p:nvPr>
        </p:nvSpPr>
        <p:spPr>
          <a:xfrm>
            <a:off x="1293813" y="381000"/>
            <a:ext cx="9601200" cy="1143000"/>
          </a:xfrm>
        </p:spPr>
        <p:txBody>
          <a:bodyPr/>
          <a:lstStyle/>
          <a:p>
            <a:pPr algn="ctr"/>
            <a:r>
              <a:rPr lang="en-CA" dirty="0"/>
              <a:t>Attachment Theory &amp; Buddhist Teachings</a:t>
            </a:r>
            <a:endParaRPr lang="en-US" dirty="0"/>
          </a:p>
        </p:txBody>
      </p:sp>
      <p:graphicFrame>
        <p:nvGraphicFramePr>
          <p:cNvPr id="12" name="Table 11">
            <a:extLst>
              <a:ext uri="{FF2B5EF4-FFF2-40B4-BE49-F238E27FC236}">
                <a16:creationId xmlns:a16="http://schemas.microsoft.com/office/drawing/2014/main" id="{02556399-DADA-FA43-C62D-2A878F16F514}"/>
              </a:ext>
            </a:extLst>
          </p:cNvPr>
          <p:cNvGraphicFramePr>
            <a:graphicFrameLocks noGrp="1"/>
          </p:cNvGraphicFramePr>
          <p:nvPr>
            <p:extLst>
              <p:ext uri="{D42A27DB-BD31-4B8C-83A1-F6EECF244321}">
                <p14:modId xmlns:p14="http://schemas.microsoft.com/office/powerpoint/2010/main" val="3697901454"/>
              </p:ext>
            </p:extLst>
          </p:nvPr>
        </p:nvGraphicFramePr>
        <p:xfrm>
          <a:off x="5806380" y="1628800"/>
          <a:ext cx="6120680" cy="4244069"/>
        </p:xfrm>
        <a:graphic>
          <a:graphicData uri="http://schemas.openxmlformats.org/drawingml/2006/table">
            <a:tbl>
              <a:tblPr firstRow="1" bandRow="1">
                <a:tableStyleId>{3B4B98B0-60AC-42C2-AFA5-B58CD77FA1E5}</a:tableStyleId>
              </a:tblPr>
              <a:tblGrid>
                <a:gridCol w="3060340">
                  <a:extLst>
                    <a:ext uri="{9D8B030D-6E8A-4147-A177-3AD203B41FA5}">
                      <a16:colId xmlns:a16="http://schemas.microsoft.com/office/drawing/2014/main" val="2657434246"/>
                    </a:ext>
                  </a:extLst>
                </a:gridCol>
                <a:gridCol w="3060340">
                  <a:extLst>
                    <a:ext uri="{9D8B030D-6E8A-4147-A177-3AD203B41FA5}">
                      <a16:colId xmlns:a16="http://schemas.microsoft.com/office/drawing/2014/main" val="3165708394"/>
                    </a:ext>
                  </a:extLst>
                </a:gridCol>
              </a:tblGrid>
              <a:tr h="864096">
                <a:tc>
                  <a:txBody>
                    <a:bodyPr/>
                    <a:lstStyle/>
                    <a:p>
                      <a:r>
                        <a:rPr lang="en-CA" dirty="0"/>
                        <a:t>Attachment Styles</a:t>
                      </a:r>
                      <a:endParaRPr lang="en-US" dirty="0"/>
                    </a:p>
                  </a:txBody>
                  <a:tcPr/>
                </a:tc>
                <a:tc>
                  <a:txBody>
                    <a:bodyPr/>
                    <a:lstStyle/>
                    <a:p>
                      <a:r>
                        <a:rPr lang="en-CA" dirty="0"/>
                        <a:t>Buddhist Concept</a:t>
                      </a:r>
                    </a:p>
                    <a:p>
                      <a:r>
                        <a:rPr lang="en-CA" sz="1400" dirty="0"/>
                        <a:t>(Three Poisons: clinging, avoiding, mindlessness or not present)</a:t>
                      </a:r>
                      <a:endParaRPr lang="en-US" sz="1400" dirty="0"/>
                    </a:p>
                  </a:txBody>
                  <a:tcPr/>
                </a:tc>
                <a:extLst>
                  <a:ext uri="{0D108BD9-81ED-4DB2-BD59-A6C34878D82A}">
                    <a16:rowId xmlns:a16="http://schemas.microsoft.com/office/drawing/2014/main" val="3564730845"/>
                  </a:ext>
                </a:extLst>
              </a:tr>
              <a:tr h="973879">
                <a:tc>
                  <a:txBody>
                    <a:bodyPr/>
                    <a:lstStyle/>
                    <a:p>
                      <a:r>
                        <a:rPr lang="en-CA" dirty="0"/>
                        <a:t>Secure – </a:t>
                      </a:r>
                      <a:r>
                        <a:rPr lang="en-CA" sz="1400" dirty="0"/>
                        <a:t>feels safe, relaxed, trusting with others</a:t>
                      </a:r>
                      <a:endParaRPr lang="en-US" sz="1400" dirty="0"/>
                    </a:p>
                  </a:txBody>
                  <a:tcPr/>
                </a:tc>
                <a:tc>
                  <a:txBody>
                    <a:bodyPr/>
                    <a:lstStyle/>
                    <a:p>
                      <a:r>
                        <a:rPr lang="en-CA" sz="1400" dirty="0"/>
                        <a:t>Not clinging, not avoiding, being present/aware of others and self</a:t>
                      </a:r>
                      <a:endParaRPr lang="en-US" sz="1400" dirty="0"/>
                    </a:p>
                  </a:txBody>
                  <a:tcPr/>
                </a:tc>
                <a:extLst>
                  <a:ext uri="{0D108BD9-81ED-4DB2-BD59-A6C34878D82A}">
                    <a16:rowId xmlns:a16="http://schemas.microsoft.com/office/drawing/2014/main" val="4048514462"/>
                  </a:ext>
                </a:extLst>
              </a:tr>
              <a:tr h="700127">
                <a:tc>
                  <a:txBody>
                    <a:bodyPr/>
                    <a:lstStyle/>
                    <a:p>
                      <a:r>
                        <a:rPr lang="en-CA" dirty="0"/>
                        <a:t>Anxious – </a:t>
                      </a:r>
                      <a:r>
                        <a:rPr lang="en-CA" sz="1400" dirty="0"/>
                        <a:t>not safe, overly clingy, lacks boundaries, not present</a:t>
                      </a:r>
                      <a:endParaRPr lang="en-US" sz="1400" dirty="0"/>
                    </a:p>
                  </a:txBody>
                  <a:tcPr/>
                </a:tc>
                <a:tc>
                  <a:txBody>
                    <a:bodyPr/>
                    <a:lstStyle/>
                    <a:p>
                      <a:r>
                        <a:rPr lang="en-CA" sz="1400" dirty="0"/>
                        <a:t>Clinging, not present</a:t>
                      </a:r>
                      <a:endParaRPr lang="en-US" sz="1400" dirty="0"/>
                    </a:p>
                  </a:txBody>
                  <a:tcPr/>
                </a:tc>
                <a:extLst>
                  <a:ext uri="{0D108BD9-81ED-4DB2-BD59-A6C34878D82A}">
                    <a16:rowId xmlns:a16="http://schemas.microsoft.com/office/drawing/2014/main" val="1010820987"/>
                  </a:ext>
                </a:extLst>
              </a:tr>
              <a:tr h="700127">
                <a:tc>
                  <a:txBody>
                    <a:bodyPr/>
                    <a:lstStyle/>
                    <a:p>
                      <a:r>
                        <a:rPr lang="en-CA" dirty="0"/>
                        <a:t>Avoidant – </a:t>
                      </a:r>
                      <a:r>
                        <a:rPr lang="en-CA" sz="1400" dirty="0"/>
                        <a:t>not safe, avoids others and self, </a:t>
                      </a:r>
                      <a:endParaRPr lang="en-US" sz="1400" dirty="0"/>
                    </a:p>
                  </a:txBody>
                  <a:tcPr/>
                </a:tc>
                <a:tc>
                  <a:txBody>
                    <a:bodyPr/>
                    <a:lstStyle/>
                    <a:p>
                      <a:r>
                        <a:rPr lang="en-CA" sz="1400" dirty="0"/>
                        <a:t>Avoiding/aversion, not present</a:t>
                      </a:r>
                      <a:endParaRPr lang="en-US" sz="1400" dirty="0"/>
                    </a:p>
                  </a:txBody>
                  <a:tcPr/>
                </a:tc>
                <a:extLst>
                  <a:ext uri="{0D108BD9-81ED-4DB2-BD59-A6C34878D82A}">
                    <a16:rowId xmlns:a16="http://schemas.microsoft.com/office/drawing/2014/main" val="993577736"/>
                  </a:ext>
                </a:extLst>
              </a:tr>
              <a:tr h="700127">
                <a:tc>
                  <a:txBody>
                    <a:bodyPr/>
                    <a:lstStyle/>
                    <a:p>
                      <a:r>
                        <a:rPr lang="en-CA" dirty="0"/>
                        <a:t>Fearful – </a:t>
                      </a:r>
                      <a:r>
                        <a:rPr lang="en-CA" sz="1400" dirty="0"/>
                        <a:t>not safe, wants closeness and clings, then closeness triggers danger/fear, avoidance response</a:t>
                      </a:r>
                      <a:endParaRPr lang="en-US" sz="1400" dirty="0"/>
                    </a:p>
                  </a:txBody>
                  <a:tcPr/>
                </a:tc>
                <a:tc>
                  <a:txBody>
                    <a:bodyPr/>
                    <a:lstStyle/>
                    <a:p>
                      <a:r>
                        <a:rPr lang="en-CA" sz="1400" dirty="0"/>
                        <a:t>Clinging, Avoiding (aversion), not present</a:t>
                      </a:r>
                      <a:endParaRPr lang="en-US" sz="1400" dirty="0"/>
                    </a:p>
                  </a:txBody>
                  <a:tcPr/>
                </a:tc>
                <a:extLst>
                  <a:ext uri="{0D108BD9-81ED-4DB2-BD59-A6C34878D82A}">
                    <a16:rowId xmlns:a16="http://schemas.microsoft.com/office/drawing/2014/main" val="3791955224"/>
                  </a:ext>
                </a:extLst>
              </a:tr>
            </a:tbl>
          </a:graphicData>
        </a:graphic>
      </p:graphicFrame>
    </p:spTree>
    <p:extLst>
      <p:ext uri="{BB962C8B-B14F-4D97-AF65-F5344CB8AC3E}">
        <p14:creationId xmlns:p14="http://schemas.microsoft.com/office/powerpoint/2010/main" val="3456454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style.rotation</p:attrName>
                                        </p:attrNameLst>
                                      </p:cBhvr>
                                      <p:tavLst>
                                        <p:tav tm="0">
                                          <p:val>
                                            <p:fltVal val="90"/>
                                          </p:val>
                                        </p:tav>
                                        <p:tav tm="100000">
                                          <p:val>
                                            <p:fltVal val="0"/>
                                          </p:val>
                                        </p:tav>
                                      </p:tavLst>
                                    </p:anim>
                                    <p:animEffect transition="in" filter="fade">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TF02801109.potx" id="{B47C65E8-9F73-4C4F-A3C2-84725F71438E}" vid="{CFC30A9F-F7E5-41F4-B6B7-D2E5B79E3BFB}"/>
    </a:ext>
  </a:ext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3.xml><?xml version="1.0" encoding="utf-8"?>
<ds:datastoreItem xmlns:ds="http://schemas.openxmlformats.org/officeDocument/2006/customXml" ds:itemID="{0F249165-F638-412C-8E0A-DFB7045CA2E0}">
  <ds:schemaRefs>
    <ds:schemaRef ds:uri="4873beb7-5857-4685-be1f-d57550cc96cc"/>
    <ds:schemaRef ds:uri="http://schemas.openxmlformats.org/package/2006/metadata/core-properties"/>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Serenity nature presentation (widescreen)</Template>
  <TotalTime>2182</TotalTime>
  <Words>1215</Words>
  <Application>Microsoft Office PowerPoint</Application>
  <PresentationFormat>Custom</PresentationFormat>
  <Paragraphs>117</Paragraphs>
  <Slides>25</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Euphemia</vt:lpstr>
      <vt:lpstr>Times New Roman</vt:lpstr>
      <vt:lpstr>Wingdings</vt:lpstr>
      <vt:lpstr>Serenity 16x9</vt:lpstr>
      <vt:lpstr>Buddhist Psychology: From Trauma to Enlightenment</vt:lpstr>
      <vt:lpstr>Introduction</vt:lpstr>
      <vt:lpstr>Disclaimer</vt:lpstr>
      <vt:lpstr>Course Structure</vt:lpstr>
      <vt:lpstr>Covered in this session</vt:lpstr>
      <vt:lpstr>The story of the Buddha</vt:lpstr>
      <vt:lpstr>What’s traumatic about this story?</vt:lpstr>
      <vt:lpstr>Attachment Theory</vt:lpstr>
      <vt:lpstr>Attachment Theory &amp; Buddhist Teachings</vt:lpstr>
      <vt:lpstr>PowerPoint Presentation</vt:lpstr>
      <vt:lpstr>PTSD and CPTSD  (International Classification of Diseases ICD-11 Definitions:)</vt:lpstr>
      <vt:lpstr>What is PTSD and CPTSD?</vt:lpstr>
      <vt:lpstr>Human Physiological Response System  to Stress in the Environment</vt:lpstr>
      <vt:lpstr>Polyvagal Theory on Trauma</vt:lpstr>
      <vt:lpstr>Polyvagal Theory on Trauma</vt:lpstr>
      <vt:lpstr>Window of Tolerance or Dysregulation</vt:lpstr>
      <vt:lpstr>What did the Buddha Find Upon Enlightenment?</vt:lpstr>
      <vt:lpstr>Modern Psychology of Trauma vs. Buddhist Psychology of Trauma</vt:lpstr>
      <vt:lpstr>What did the Buddha Practice to Gain Enlightenment?</vt:lpstr>
      <vt:lpstr>Buddhism’s Concepts of Practice Relating to the Polyvagal Theory</vt:lpstr>
      <vt:lpstr>It is all in the Breath and the Body!</vt:lpstr>
      <vt:lpstr>Zen Practice Starts with the Body &amp; Breath</vt:lpstr>
      <vt:lpstr>7-Minutes Breath Work Qi Gong Excercises</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Lotus Vu</dc:creator>
  <cp:lastModifiedBy>Lotus Vu</cp:lastModifiedBy>
  <cp:revision>3</cp:revision>
  <dcterms:created xsi:type="dcterms:W3CDTF">2025-02-27T17:01:51Z</dcterms:created>
  <dcterms:modified xsi:type="dcterms:W3CDTF">2025-03-15T05:56:06Z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