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handoutMasterIdLst>
    <p:handoutMasterId r:id="rId31"/>
  </p:handoutMasterIdLst>
  <p:sldIdLst>
    <p:sldId id="257" r:id="rId5"/>
    <p:sldId id="272" r:id="rId6"/>
    <p:sldId id="294" r:id="rId7"/>
    <p:sldId id="295" r:id="rId8"/>
    <p:sldId id="296" r:id="rId9"/>
    <p:sldId id="279" r:id="rId10"/>
    <p:sldId id="297" r:id="rId11"/>
    <p:sldId id="298" r:id="rId12"/>
    <p:sldId id="299" r:id="rId13"/>
    <p:sldId id="300" r:id="rId14"/>
    <p:sldId id="315" r:id="rId15"/>
    <p:sldId id="307" r:id="rId16"/>
    <p:sldId id="303" r:id="rId17"/>
    <p:sldId id="304" r:id="rId18"/>
    <p:sldId id="305" r:id="rId19"/>
    <p:sldId id="306" r:id="rId20"/>
    <p:sldId id="308" r:id="rId21"/>
    <p:sldId id="309" r:id="rId22"/>
    <p:sldId id="302" r:id="rId23"/>
    <p:sldId id="310" r:id="rId24"/>
    <p:sldId id="311" r:id="rId25"/>
    <p:sldId id="312" r:id="rId26"/>
    <p:sldId id="314" r:id="rId27"/>
    <p:sldId id="313" r:id="rId28"/>
    <p:sldId id="281" r:id="rId29"/>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9" autoAdjust="0"/>
    <p:restoredTop sz="83824" autoAdjust="0"/>
  </p:normalViewPr>
  <p:slideViewPr>
    <p:cSldViewPr>
      <p:cViewPr varScale="1">
        <p:scale>
          <a:sx n="97" d="100"/>
          <a:sy n="97" d="100"/>
        </p:scale>
        <p:origin x="1062" y="45"/>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tus Vu" userId="c2651e88839a4dae" providerId="LiveId" clId="{92BA9AD6-A804-432C-844C-33E63FF6D267}"/>
    <pc:docChg chg="undo custSel addSld delSld modSld sldOrd">
      <pc:chgData name="Lotus Vu" userId="c2651e88839a4dae" providerId="LiveId" clId="{92BA9AD6-A804-432C-844C-33E63FF6D267}" dt="2025-03-29T05:55:00.084" v="14930"/>
      <pc:docMkLst>
        <pc:docMk/>
      </pc:docMkLst>
      <pc:sldChg chg="modSp mod">
        <pc:chgData name="Lotus Vu" userId="c2651e88839a4dae" providerId="LiveId" clId="{92BA9AD6-A804-432C-844C-33E63FF6D267}" dt="2025-03-26T02:30:15.830" v="57" actId="20577"/>
        <pc:sldMkLst>
          <pc:docMk/>
          <pc:sldMk cId="3198176989" sldId="257"/>
        </pc:sldMkLst>
        <pc:spChg chg="mod">
          <ac:chgData name="Lotus Vu" userId="c2651e88839a4dae" providerId="LiveId" clId="{92BA9AD6-A804-432C-844C-33E63FF6D267}" dt="2025-03-26T02:30:15.830" v="57" actId="20577"/>
          <ac:spMkLst>
            <pc:docMk/>
            <pc:sldMk cId="3198176989" sldId="257"/>
            <ac:spMk id="3" creationId="{00000000-0000-0000-0000-000000000000}"/>
          </ac:spMkLst>
        </pc:spChg>
      </pc:sldChg>
      <pc:sldChg chg="del">
        <pc:chgData name="Lotus Vu" userId="c2651e88839a4dae" providerId="LiveId" clId="{92BA9AD6-A804-432C-844C-33E63FF6D267}" dt="2025-03-29T00:08:58.850" v="13585" actId="2696"/>
        <pc:sldMkLst>
          <pc:docMk/>
          <pc:sldMk cId="3731768266" sldId="258"/>
        </pc:sldMkLst>
      </pc:sldChg>
      <pc:sldChg chg="del">
        <pc:chgData name="Lotus Vu" userId="c2651e88839a4dae" providerId="LiveId" clId="{92BA9AD6-A804-432C-844C-33E63FF6D267}" dt="2025-03-28T21:55:13.728" v="11893" actId="2696"/>
        <pc:sldMkLst>
          <pc:docMk/>
          <pc:sldMk cId="2769088315" sldId="262"/>
        </pc:sldMkLst>
      </pc:sldChg>
      <pc:sldChg chg="del">
        <pc:chgData name="Lotus Vu" userId="c2651e88839a4dae" providerId="LiveId" clId="{92BA9AD6-A804-432C-844C-33E63FF6D267}" dt="2025-03-28T21:55:06.191" v="11891" actId="2696"/>
        <pc:sldMkLst>
          <pc:docMk/>
          <pc:sldMk cId="2378379680" sldId="264"/>
        </pc:sldMkLst>
      </pc:sldChg>
      <pc:sldChg chg="del">
        <pc:chgData name="Lotus Vu" userId="c2651e88839a4dae" providerId="LiveId" clId="{92BA9AD6-A804-432C-844C-33E63FF6D267}" dt="2025-03-29T00:39:12.365" v="14769" actId="2696"/>
        <pc:sldMkLst>
          <pc:docMk/>
          <pc:sldMk cId="805031522" sldId="269"/>
        </pc:sldMkLst>
      </pc:sldChg>
      <pc:sldChg chg="addSp modSp mod modAnim">
        <pc:chgData name="Lotus Vu" userId="c2651e88839a4dae" providerId="LiveId" clId="{92BA9AD6-A804-432C-844C-33E63FF6D267}" dt="2025-03-29T05:43:59.786" v="14837"/>
        <pc:sldMkLst>
          <pc:docMk/>
          <pc:sldMk cId="1270821595" sldId="272"/>
        </pc:sldMkLst>
        <pc:spChg chg="add mod">
          <ac:chgData name="Lotus Vu" userId="c2651e88839a4dae" providerId="LiveId" clId="{92BA9AD6-A804-432C-844C-33E63FF6D267}" dt="2025-03-29T00:04:52.578" v="13576" actId="1076"/>
          <ac:spMkLst>
            <pc:docMk/>
            <pc:sldMk cId="1270821595" sldId="272"/>
            <ac:spMk id="3" creationId="{7F9D1C31-C0E3-3146-1B84-2A5BA44E5791}"/>
          </ac:spMkLst>
        </pc:spChg>
        <pc:spChg chg="mod">
          <ac:chgData name="Lotus Vu" userId="c2651e88839a4dae" providerId="LiveId" clId="{92BA9AD6-A804-432C-844C-33E63FF6D267}" dt="2025-03-26T02:35:56.336" v="216" actId="122"/>
          <ac:spMkLst>
            <pc:docMk/>
            <pc:sldMk cId="1270821595" sldId="272"/>
            <ac:spMk id="13" creationId="{00000000-0000-0000-0000-000000000000}"/>
          </ac:spMkLst>
        </pc:spChg>
        <pc:spChg chg="mod">
          <ac:chgData name="Lotus Vu" userId="c2651e88839a4dae" providerId="LiveId" clId="{92BA9AD6-A804-432C-844C-33E63FF6D267}" dt="2025-03-29T00:08:47.685" v="13584" actId="20577"/>
          <ac:spMkLst>
            <pc:docMk/>
            <pc:sldMk cId="1270821595" sldId="272"/>
            <ac:spMk id="14" creationId="{00000000-0000-0000-0000-000000000000}"/>
          </ac:spMkLst>
        </pc:spChg>
        <pc:picChg chg="add mod modCrop">
          <ac:chgData name="Lotus Vu" userId="c2651e88839a4dae" providerId="LiveId" clId="{92BA9AD6-A804-432C-844C-33E63FF6D267}" dt="2025-03-28T23:44:17.094" v="13266" actId="1076"/>
          <ac:picMkLst>
            <pc:docMk/>
            <pc:sldMk cId="1270821595" sldId="272"/>
            <ac:picMk id="2" creationId="{A92C678B-A052-C4D7-3757-5D6C0A5E8049}"/>
          </ac:picMkLst>
        </pc:picChg>
      </pc:sldChg>
      <pc:sldChg chg="del">
        <pc:chgData name="Lotus Vu" userId="c2651e88839a4dae" providerId="LiveId" clId="{92BA9AD6-A804-432C-844C-33E63FF6D267}" dt="2025-03-28T21:55:10.805" v="11892" actId="2696"/>
        <pc:sldMkLst>
          <pc:docMk/>
          <pc:sldMk cId="136534381" sldId="276"/>
        </pc:sldMkLst>
      </pc:sldChg>
      <pc:sldChg chg="del">
        <pc:chgData name="Lotus Vu" userId="c2651e88839a4dae" providerId="LiveId" clId="{92BA9AD6-A804-432C-844C-33E63FF6D267}" dt="2025-03-26T02:35:47.479" v="214" actId="2696"/>
        <pc:sldMkLst>
          <pc:docMk/>
          <pc:sldMk cId="3816682051" sldId="277"/>
        </pc:sldMkLst>
      </pc:sldChg>
      <pc:sldChg chg="del">
        <pc:chgData name="Lotus Vu" userId="c2651e88839a4dae" providerId="LiveId" clId="{92BA9AD6-A804-432C-844C-33E63FF6D267}" dt="2025-03-26T02:35:51.800" v="215" actId="2696"/>
        <pc:sldMkLst>
          <pc:docMk/>
          <pc:sldMk cId="1733005599" sldId="278"/>
        </pc:sldMkLst>
      </pc:sldChg>
      <pc:sldChg chg="addSp delSp modSp mod modAnim">
        <pc:chgData name="Lotus Vu" userId="c2651e88839a4dae" providerId="LiveId" clId="{92BA9AD6-A804-432C-844C-33E63FF6D267}" dt="2025-03-29T05:45:03.179" v="14850"/>
        <pc:sldMkLst>
          <pc:docMk/>
          <pc:sldMk cId="1245929633" sldId="279"/>
        </pc:sldMkLst>
        <pc:spChg chg="mod">
          <ac:chgData name="Lotus Vu" userId="c2651e88839a4dae" providerId="LiveId" clId="{92BA9AD6-A804-432C-844C-33E63FF6D267}" dt="2025-03-26T03:11:19.100" v="1322" actId="27636"/>
          <ac:spMkLst>
            <pc:docMk/>
            <pc:sldMk cId="1245929633" sldId="279"/>
            <ac:spMk id="2" creationId="{F0A75AE7-7C1B-6F5F-42FC-72EA145AA424}"/>
          </ac:spMkLst>
        </pc:spChg>
        <pc:spChg chg="add mod">
          <ac:chgData name="Lotus Vu" userId="c2651e88839a4dae" providerId="LiveId" clId="{92BA9AD6-A804-432C-844C-33E63FF6D267}" dt="2025-03-26T03:20:18.433" v="1818" actId="1076"/>
          <ac:spMkLst>
            <pc:docMk/>
            <pc:sldMk cId="1245929633" sldId="279"/>
            <ac:spMk id="6" creationId="{71C60998-D9A2-CEC7-FE02-4EBE12BF69EE}"/>
          </ac:spMkLst>
        </pc:spChg>
        <pc:spChg chg="add mod">
          <ac:chgData name="Lotus Vu" userId="c2651e88839a4dae" providerId="LiveId" clId="{92BA9AD6-A804-432C-844C-33E63FF6D267}" dt="2025-03-26T03:20:12.312" v="1817" actId="1076"/>
          <ac:spMkLst>
            <pc:docMk/>
            <pc:sldMk cId="1245929633" sldId="279"/>
            <ac:spMk id="7" creationId="{03268E3F-0822-55D5-CBBE-0BB61EE6E834}"/>
          </ac:spMkLst>
        </pc:spChg>
        <pc:spChg chg="add mod">
          <ac:chgData name="Lotus Vu" userId="c2651e88839a4dae" providerId="LiveId" clId="{92BA9AD6-A804-432C-844C-33E63FF6D267}" dt="2025-03-26T04:06:26.120" v="3864" actId="122"/>
          <ac:spMkLst>
            <pc:docMk/>
            <pc:sldMk cId="1245929633" sldId="279"/>
            <ac:spMk id="8" creationId="{CB5267B4-9E38-E4BD-F04B-BDC487125690}"/>
          </ac:spMkLst>
        </pc:spChg>
        <pc:picChg chg="add mod">
          <ac:chgData name="Lotus Vu" userId="c2651e88839a4dae" providerId="LiveId" clId="{92BA9AD6-A804-432C-844C-33E63FF6D267}" dt="2025-03-26T03:18:14.160" v="1685" actId="1076"/>
          <ac:picMkLst>
            <pc:docMk/>
            <pc:sldMk cId="1245929633" sldId="279"/>
            <ac:picMk id="5" creationId="{B25B43B5-4185-5F77-1521-942479BDFDF4}"/>
          </ac:picMkLst>
        </pc:picChg>
      </pc:sldChg>
      <pc:sldChg chg="addSp delSp modSp del mod">
        <pc:chgData name="Lotus Vu" userId="c2651e88839a4dae" providerId="LiveId" clId="{92BA9AD6-A804-432C-844C-33E63FF6D267}" dt="2025-03-26T03:53:23.993" v="3481" actId="2696"/>
        <pc:sldMkLst>
          <pc:docMk/>
          <pc:sldMk cId="209076603" sldId="280"/>
        </pc:sldMkLst>
      </pc:sldChg>
      <pc:sldChg chg="modSp mod">
        <pc:chgData name="Lotus Vu" userId="c2651e88839a4dae" providerId="LiveId" clId="{92BA9AD6-A804-432C-844C-33E63FF6D267}" dt="2025-03-29T00:39:01.423" v="14768" actId="20577"/>
        <pc:sldMkLst>
          <pc:docMk/>
          <pc:sldMk cId="913608667" sldId="281"/>
        </pc:sldMkLst>
        <pc:spChg chg="mod">
          <ac:chgData name="Lotus Vu" userId="c2651e88839a4dae" providerId="LiveId" clId="{92BA9AD6-A804-432C-844C-33E63FF6D267}" dt="2025-03-29T00:38:53.954" v="14767" actId="122"/>
          <ac:spMkLst>
            <pc:docMk/>
            <pc:sldMk cId="913608667" sldId="281"/>
            <ac:spMk id="2" creationId="{ABEED044-0DFC-1B1E-4A14-3D4460878E0C}"/>
          </ac:spMkLst>
        </pc:spChg>
        <pc:spChg chg="mod">
          <ac:chgData name="Lotus Vu" userId="c2651e88839a4dae" providerId="LiveId" clId="{92BA9AD6-A804-432C-844C-33E63FF6D267}" dt="2025-03-29T00:39:01.423" v="14768" actId="20577"/>
          <ac:spMkLst>
            <pc:docMk/>
            <pc:sldMk cId="913608667" sldId="281"/>
            <ac:spMk id="3" creationId="{C19EBA33-0A5D-6BE3-1DB3-8694B8B7355A}"/>
          </ac:spMkLst>
        </pc:spChg>
      </pc:sldChg>
      <pc:sldChg chg="del">
        <pc:chgData name="Lotus Vu" userId="c2651e88839a4dae" providerId="LiveId" clId="{92BA9AD6-A804-432C-844C-33E63FF6D267}" dt="2025-03-26T03:53:26.947" v="3482" actId="2696"/>
        <pc:sldMkLst>
          <pc:docMk/>
          <pc:sldMk cId="1085349832" sldId="282"/>
        </pc:sldMkLst>
      </pc:sldChg>
      <pc:sldChg chg="del">
        <pc:chgData name="Lotus Vu" userId="c2651e88839a4dae" providerId="LiveId" clId="{92BA9AD6-A804-432C-844C-33E63FF6D267}" dt="2025-03-26T03:53:30.989" v="3483" actId="2696"/>
        <pc:sldMkLst>
          <pc:docMk/>
          <pc:sldMk cId="3456454833" sldId="283"/>
        </pc:sldMkLst>
      </pc:sldChg>
      <pc:sldChg chg="del">
        <pc:chgData name="Lotus Vu" userId="c2651e88839a4dae" providerId="LiveId" clId="{92BA9AD6-A804-432C-844C-33E63FF6D267}" dt="2025-03-26T03:53:33.866" v="3484" actId="2696"/>
        <pc:sldMkLst>
          <pc:docMk/>
          <pc:sldMk cId="3208269676" sldId="284"/>
        </pc:sldMkLst>
      </pc:sldChg>
      <pc:sldChg chg="del">
        <pc:chgData name="Lotus Vu" userId="c2651e88839a4dae" providerId="LiveId" clId="{92BA9AD6-A804-432C-844C-33E63FF6D267}" dt="2025-03-26T03:53:42.928" v="3486" actId="2696"/>
        <pc:sldMkLst>
          <pc:docMk/>
          <pc:sldMk cId="3858706753" sldId="285"/>
        </pc:sldMkLst>
      </pc:sldChg>
      <pc:sldChg chg="del">
        <pc:chgData name="Lotus Vu" userId="c2651e88839a4dae" providerId="LiveId" clId="{92BA9AD6-A804-432C-844C-33E63FF6D267}" dt="2025-03-26T03:53:38.855" v="3485" actId="2696"/>
        <pc:sldMkLst>
          <pc:docMk/>
          <pc:sldMk cId="1228811290" sldId="286"/>
        </pc:sldMkLst>
      </pc:sldChg>
      <pc:sldChg chg="del">
        <pc:chgData name="Lotus Vu" userId="c2651e88839a4dae" providerId="LiveId" clId="{92BA9AD6-A804-432C-844C-33E63FF6D267}" dt="2025-03-28T21:54:50.845" v="11889" actId="2696"/>
        <pc:sldMkLst>
          <pc:docMk/>
          <pc:sldMk cId="989705652" sldId="287"/>
        </pc:sldMkLst>
      </pc:sldChg>
      <pc:sldChg chg="del">
        <pc:chgData name="Lotus Vu" userId="c2651e88839a4dae" providerId="LiveId" clId="{92BA9AD6-A804-432C-844C-33E63FF6D267}" dt="2025-03-27T22:44:01.366" v="8177" actId="2696"/>
        <pc:sldMkLst>
          <pc:docMk/>
          <pc:sldMk cId="1923584053" sldId="288"/>
        </pc:sldMkLst>
      </pc:sldChg>
      <pc:sldChg chg="del">
        <pc:chgData name="Lotus Vu" userId="c2651e88839a4dae" providerId="LiveId" clId="{92BA9AD6-A804-432C-844C-33E63FF6D267}" dt="2025-03-27T22:44:03.955" v="8178" actId="2696"/>
        <pc:sldMkLst>
          <pc:docMk/>
          <pc:sldMk cId="1114791272" sldId="289"/>
        </pc:sldMkLst>
      </pc:sldChg>
      <pc:sldChg chg="del">
        <pc:chgData name="Lotus Vu" userId="c2651e88839a4dae" providerId="LiveId" clId="{92BA9AD6-A804-432C-844C-33E63FF6D267}" dt="2025-03-26T03:54:15.386" v="3487" actId="2696"/>
        <pc:sldMkLst>
          <pc:docMk/>
          <pc:sldMk cId="601564963" sldId="290"/>
        </pc:sldMkLst>
      </pc:sldChg>
      <pc:sldChg chg="del">
        <pc:chgData name="Lotus Vu" userId="c2651e88839a4dae" providerId="LiveId" clId="{92BA9AD6-A804-432C-844C-33E63FF6D267}" dt="2025-03-26T03:54:17.913" v="3488" actId="2696"/>
        <pc:sldMkLst>
          <pc:docMk/>
          <pc:sldMk cId="3313667026" sldId="291"/>
        </pc:sldMkLst>
      </pc:sldChg>
      <pc:sldChg chg="del">
        <pc:chgData name="Lotus Vu" userId="c2651e88839a4dae" providerId="LiveId" clId="{92BA9AD6-A804-432C-844C-33E63FF6D267}" dt="2025-03-26T03:54:21.275" v="3489" actId="2696"/>
        <pc:sldMkLst>
          <pc:docMk/>
          <pc:sldMk cId="1208941460" sldId="292"/>
        </pc:sldMkLst>
      </pc:sldChg>
      <pc:sldChg chg="del">
        <pc:chgData name="Lotus Vu" userId="c2651e88839a4dae" providerId="LiveId" clId="{92BA9AD6-A804-432C-844C-33E63FF6D267}" dt="2025-03-28T21:54:57.485" v="11890" actId="2696"/>
        <pc:sldMkLst>
          <pc:docMk/>
          <pc:sldMk cId="3460400970" sldId="293"/>
        </pc:sldMkLst>
      </pc:sldChg>
      <pc:sldChg chg="modSp new mod ord modAnim">
        <pc:chgData name="Lotus Vu" userId="c2651e88839a4dae" providerId="LiveId" clId="{92BA9AD6-A804-432C-844C-33E63FF6D267}" dt="2025-03-29T05:43:50.064" v="14836"/>
        <pc:sldMkLst>
          <pc:docMk/>
          <pc:sldMk cId="3315190960" sldId="294"/>
        </pc:sldMkLst>
        <pc:spChg chg="mod">
          <ac:chgData name="Lotus Vu" userId="c2651e88839a4dae" providerId="LiveId" clId="{92BA9AD6-A804-432C-844C-33E63FF6D267}" dt="2025-03-29T00:30:45.087" v="14416"/>
          <ac:spMkLst>
            <pc:docMk/>
            <pc:sldMk cId="3315190960" sldId="294"/>
            <ac:spMk id="2" creationId="{AF221A96-5C41-5BA1-2A3C-B48986D40411}"/>
          </ac:spMkLst>
        </pc:spChg>
        <pc:spChg chg="mod">
          <ac:chgData name="Lotus Vu" userId="c2651e88839a4dae" providerId="LiveId" clId="{92BA9AD6-A804-432C-844C-33E63FF6D267}" dt="2025-03-29T00:30:19.073" v="14415" actId="20577"/>
          <ac:spMkLst>
            <pc:docMk/>
            <pc:sldMk cId="3315190960" sldId="294"/>
            <ac:spMk id="3" creationId="{951743E6-EA2E-2A44-EA8C-50481F46A187}"/>
          </ac:spMkLst>
        </pc:spChg>
      </pc:sldChg>
      <pc:sldChg chg="addSp modSp new mod modAnim">
        <pc:chgData name="Lotus Vu" userId="c2651e88839a4dae" providerId="LiveId" clId="{92BA9AD6-A804-432C-844C-33E63FF6D267}" dt="2025-03-29T05:43:45.011" v="14835"/>
        <pc:sldMkLst>
          <pc:docMk/>
          <pc:sldMk cId="1589804916" sldId="295"/>
        </pc:sldMkLst>
        <pc:spChg chg="mod">
          <ac:chgData name="Lotus Vu" userId="c2651e88839a4dae" providerId="LiveId" clId="{92BA9AD6-A804-432C-844C-33E63FF6D267}" dt="2025-03-28T23:53:46.376" v="13425" actId="20577"/>
          <ac:spMkLst>
            <pc:docMk/>
            <pc:sldMk cId="1589804916" sldId="295"/>
            <ac:spMk id="2" creationId="{358806F5-4619-1962-BE00-C364AC891141}"/>
          </ac:spMkLst>
        </pc:spChg>
        <pc:spChg chg="mod">
          <ac:chgData name="Lotus Vu" userId="c2651e88839a4dae" providerId="LiveId" clId="{92BA9AD6-A804-432C-844C-33E63FF6D267}" dt="2025-03-28T23:47:35.745" v="13341" actId="1076"/>
          <ac:spMkLst>
            <pc:docMk/>
            <pc:sldMk cId="1589804916" sldId="295"/>
            <ac:spMk id="3" creationId="{DB3859FE-369A-2C40-930F-75D78E9176BC}"/>
          </ac:spMkLst>
        </pc:spChg>
        <pc:spChg chg="add mod">
          <ac:chgData name="Lotus Vu" userId="c2651e88839a4dae" providerId="LiveId" clId="{92BA9AD6-A804-432C-844C-33E63FF6D267}" dt="2025-03-29T00:05:23.038" v="13581" actId="1076"/>
          <ac:spMkLst>
            <pc:docMk/>
            <pc:sldMk cId="1589804916" sldId="295"/>
            <ac:spMk id="5" creationId="{16034281-4E03-3AF4-C16C-C7C20C9D7376}"/>
          </ac:spMkLst>
        </pc:spChg>
        <pc:picChg chg="add mod">
          <ac:chgData name="Lotus Vu" userId="c2651e88839a4dae" providerId="LiveId" clId="{92BA9AD6-A804-432C-844C-33E63FF6D267}" dt="2025-03-29T00:05:03.094" v="13577" actId="14100"/>
          <ac:picMkLst>
            <pc:docMk/>
            <pc:sldMk cId="1589804916" sldId="295"/>
            <ac:picMk id="4" creationId="{5EB81894-1F4B-1749-F313-1D5C475A1C4D}"/>
          </ac:picMkLst>
        </pc:picChg>
      </pc:sldChg>
      <pc:sldChg chg="modSp new mod modAnim">
        <pc:chgData name="Lotus Vu" userId="c2651e88839a4dae" providerId="LiveId" clId="{92BA9AD6-A804-432C-844C-33E63FF6D267}" dt="2025-03-29T05:43:37.160" v="14834"/>
        <pc:sldMkLst>
          <pc:docMk/>
          <pc:sldMk cId="320265841" sldId="296"/>
        </pc:sldMkLst>
        <pc:spChg chg="mod">
          <ac:chgData name="Lotus Vu" userId="c2651e88839a4dae" providerId="LiveId" clId="{92BA9AD6-A804-432C-844C-33E63FF6D267}" dt="2025-03-26T03:11:13.459" v="1320"/>
          <ac:spMkLst>
            <pc:docMk/>
            <pc:sldMk cId="320265841" sldId="296"/>
            <ac:spMk id="2" creationId="{086670AE-CDB1-47DE-DAD5-C57BF3CAD1D8}"/>
          </ac:spMkLst>
        </pc:spChg>
        <pc:spChg chg="mod">
          <ac:chgData name="Lotus Vu" userId="c2651e88839a4dae" providerId="LiveId" clId="{92BA9AD6-A804-432C-844C-33E63FF6D267}" dt="2025-03-26T03:10:49.442" v="1318" actId="20577"/>
          <ac:spMkLst>
            <pc:docMk/>
            <pc:sldMk cId="320265841" sldId="296"/>
            <ac:spMk id="3" creationId="{08238AD5-70BD-6534-DB24-22F9C24809DC}"/>
          </ac:spMkLst>
        </pc:spChg>
      </pc:sldChg>
      <pc:sldChg chg="addSp delSp modSp new mod modAnim">
        <pc:chgData name="Lotus Vu" userId="c2651e88839a4dae" providerId="LiveId" clId="{92BA9AD6-A804-432C-844C-33E63FF6D267}" dt="2025-03-29T05:45:20.750" v="14852"/>
        <pc:sldMkLst>
          <pc:docMk/>
          <pc:sldMk cId="3886871412" sldId="297"/>
        </pc:sldMkLst>
        <pc:spChg chg="mod">
          <ac:chgData name="Lotus Vu" userId="c2651e88839a4dae" providerId="LiveId" clId="{92BA9AD6-A804-432C-844C-33E63FF6D267}" dt="2025-03-26T03:44:23.243" v="3044" actId="14100"/>
          <ac:spMkLst>
            <pc:docMk/>
            <pc:sldMk cId="3886871412" sldId="297"/>
            <ac:spMk id="2" creationId="{49E3500F-09D8-1C13-DA63-EE2E0B842654}"/>
          </ac:spMkLst>
        </pc:spChg>
        <pc:spChg chg="add mod">
          <ac:chgData name="Lotus Vu" userId="c2651e88839a4dae" providerId="LiveId" clId="{92BA9AD6-A804-432C-844C-33E63FF6D267}" dt="2025-03-26T03:46:09.860" v="3150" actId="14100"/>
          <ac:spMkLst>
            <pc:docMk/>
            <pc:sldMk cId="3886871412" sldId="297"/>
            <ac:spMk id="8" creationId="{6FCEE3A3-04A2-0982-83DE-D9570EFBD48D}"/>
          </ac:spMkLst>
        </pc:spChg>
        <pc:picChg chg="add mod modCrop">
          <ac:chgData name="Lotus Vu" userId="c2651e88839a4dae" providerId="LiveId" clId="{92BA9AD6-A804-432C-844C-33E63FF6D267}" dt="2025-03-26T03:46:17.534" v="3152" actId="14100"/>
          <ac:picMkLst>
            <pc:docMk/>
            <pc:sldMk cId="3886871412" sldId="297"/>
            <ac:picMk id="4" creationId="{F3E03332-042F-0D7D-B4DD-40F1520CC780}"/>
          </ac:picMkLst>
        </pc:picChg>
      </pc:sldChg>
      <pc:sldChg chg="modSp new mod modAnim">
        <pc:chgData name="Lotus Vu" userId="c2651e88839a4dae" providerId="LiveId" clId="{92BA9AD6-A804-432C-844C-33E63FF6D267}" dt="2025-03-29T05:45:39.610" v="14853"/>
        <pc:sldMkLst>
          <pc:docMk/>
          <pc:sldMk cId="2595766082" sldId="298"/>
        </pc:sldMkLst>
        <pc:spChg chg="mod">
          <ac:chgData name="Lotus Vu" userId="c2651e88839a4dae" providerId="LiveId" clId="{92BA9AD6-A804-432C-844C-33E63FF6D267}" dt="2025-03-26T03:48:10.138" v="3222" actId="20577"/>
          <ac:spMkLst>
            <pc:docMk/>
            <pc:sldMk cId="2595766082" sldId="298"/>
            <ac:spMk id="2" creationId="{2052DD3A-D425-D51E-7314-EEFC1E1E8059}"/>
          </ac:spMkLst>
        </pc:spChg>
        <pc:spChg chg="mod">
          <ac:chgData name="Lotus Vu" userId="c2651e88839a4dae" providerId="LiveId" clId="{92BA9AD6-A804-432C-844C-33E63FF6D267}" dt="2025-03-28T04:24:32.751" v="8242" actId="20577"/>
          <ac:spMkLst>
            <pc:docMk/>
            <pc:sldMk cId="2595766082" sldId="298"/>
            <ac:spMk id="3" creationId="{EEC4ADEE-28A1-4514-1F37-19887BF36256}"/>
          </ac:spMkLst>
        </pc:spChg>
      </pc:sldChg>
      <pc:sldChg chg="modSp new mod modAnim">
        <pc:chgData name="Lotus Vu" userId="c2651e88839a4dae" providerId="LiveId" clId="{92BA9AD6-A804-432C-844C-33E63FF6D267}" dt="2025-03-29T05:46:23.743" v="14861" actId="12"/>
        <pc:sldMkLst>
          <pc:docMk/>
          <pc:sldMk cId="503281681" sldId="299"/>
        </pc:sldMkLst>
        <pc:spChg chg="mod">
          <ac:chgData name="Lotus Vu" userId="c2651e88839a4dae" providerId="LiveId" clId="{92BA9AD6-A804-432C-844C-33E63FF6D267}" dt="2025-03-26T04:02:21.499" v="3757" actId="20577"/>
          <ac:spMkLst>
            <pc:docMk/>
            <pc:sldMk cId="503281681" sldId="299"/>
            <ac:spMk id="2" creationId="{77739B73-9FC0-9B6C-7B6B-CA0AF3233ED2}"/>
          </ac:spMkLst>
        </pc:spChg>
        <pc:spChg chg="mod">
          <ac:chgData name="Lotus Vu" userId="c2651e88839a4dae" providerId="LiveId" clId="{92BA9AD6-A804-432C-844C-33E63FF6D267}" dt="2025-03-29T05:46:23.743" v="14861" actId="12"/>
          <ac:spMkLst>
            <pc:docMk/>
            <pc:sldMk cId="503281681" sldId="299"/>
            <ac:spMk id="3" creationId="{70539247-817B-D8B3-77D2-A61CCE714B64}"/>
          </ac:spMkLst>
        </pc:spChg>
      </pc:sldChg>
      <pc:sldChg chg="addSp delSp modSp new mod modTransition modAnim">
        <pc:chgData name="Lotus Vu" userId="c2651e88839a4dae" providerId="LiveId" clId="{92BA9AD6-A804-432C-844C-33E63FF6D267}" dt="2025-03-29T05:47:06.999" v="14869"/>
        <pc:sldMkLst>
          <pc:docMk/>
          <pc:sldMk cId="2368891587" sldId="300"/>
        </pc:sldMkLst>
        <pc:spChg chg="mod">
          <ac:chgData name="Lotus Vu" userId="c2651e88839a4dae" providerId="LiveId" clId="{92BA9AD6-A804-432C-844C-33E63FF6D267}" dt="2025-03-26T04:04:17.910" v="3813" actId="20577"/>
          <ac:spMkLst>
            <pc:docMk/>
            <pc:sldMk cId="2368891587" sldId="300"/>
            <ac:spMk id="2" creationId="{529F955B-3084-3081-5751-70352CB6D700}"/>
          </ac:spMkLst>
        </pc:spChg>
        <pc:spChg chg="add mod">
          <ac:chgData name="Lotus Vu" userId="c2651e88839a4dae" providerId="LiveId" clId="{92BA9AD6-A804-432C-844C-33E63FF6D267}" dt="2025-03-29T05:46:47.387" v="14864" actId="20577"/>
          <ac:spMkLst>
            <pc:docMk/>
            <pc:sldMk cId="2368891587" sldId="300"/>
            <ac:spMk id="5" creationId="{37F8EF85-D7EF-5B82-6E0D-FC6FD830C6CD}"/>
          </ac:spMkLst>
        </pc:spChg>
      </pc:sldChg>
      <pc:sldChg chg="addSp delSp modSp new del mod">
        <pc:chgData name="Lotus Vu" userId="c2651e88839a4dae" providerId="LiveId" clId="{92BA9AD6-A804-432C-844C-33E63FF6D267}" dt="2025-03-26T04:21:52.935" v="3883" actId="2696"/>
        <pc:sldMkLst>
          <pc:docMk/>
          <pc:sldMk cId="224126071" sldId="301"/>
        </pc:sldMkLst>
      </pc:sldChg>
      <pc:sldChg chg="addSp delSp modSp new mod modAnim">
        <pc:chgData name="Lotus Vu" userId="c2651e88839a4dae" providerId="LiveId" clId="{92BA9AD6-A804-432C-844C-33E63FF6D267}" dt="2025-03-29T05:51:59.932" v="14918"/>
        <pc:sldMkLst>
          <pc:docMk/>
          <pc:sldMk cId="3734375994" sldId="302"/>
        </pc:sldMkLst>
        <pc:picChg chg="add mod">
          <ac:chgData name="Lotus Vu" userId="c2651e88839a4dae" providerId="LiveId" clId="{92BA9AD6-A804-432C-844C-33E63FF6D267}" dt="2025-03-26T04:21:15.950" v="3880" actId="1076"/>
          <ac:picMkLst>
            <pc:docMk/>
            <pc:sldMk cId="3734375994" sldId="302"/>
            <ac:picMk id="9" creationId="{A9D204D9-DFC9-173B-C4BD-F8F5A5BEA3FC}"/>
          </ac:picMkLst>
        </pc:picChg>
      </pc:sldChg>
      <pc:sldChg chg="add del">
        <pc:chgData name="Lotus Vu" userId="c2651e88839a4dae" providerId="LiveId" clId="{92BA9AD6-A804-432C-844C-33E63FF6D267}" dt="2025-03-26T04:21:49.381" v="3882" actId="2696"/>
        <pc:sldMkLst>
          <pc:docMk/>
          <pc:sldMk cId="126579828" sldId="303"/>
        </pc:sldMkLst>
      </pc:sldChg>
      <pc:sldChg chg="modSp new mod ord modAnim">
        <pc:chgData name="Lotus Vu" userId="c2651e88839a4dae" providerId="LiveId" clId="{92BA9AD6-A804-432C-844C-33E63FF6D267}" dt="2025-03-29T05:48:11.858" v="14900" actId="20577"/>
        <pc:sldMkLst>
          <pc:docMk/>
          <pc:sldMk cId="1556965651" sldId="303"/>
        </pc:sldMkLst>
        <pc:spChg chg="mod">
          <ac:chgData name="Lotus Vu" userId="c2651e88839a4dae" providerId="LiveId" clId="{92BA9AD6-A804-432C-844C-33E63FF6D267}" dt="2025-03-28T04:31:33.013" v="8630" actId="113"/>
          <ac:spMkLst>
            <pc:docMk/>
            <pc:sldMk cId="1556965651" sldId="303"/>
            <ac:spMk id="2" creationId="{8F80D280-0B6D-B044-9246-C8C128BAFE79}"/>
          </ac:spMkLst>
        </pc:spChg>
        <pc:spChg chg="mod">
          <ac:chgData name="Lotus Vu" userId="c2651e88839a4dae" providerId="LiveId" clId="{92BA9AD6-A804-432C-844C-33E63FF6D267}" dt="2025-03-29T05:48:11.858" v="14900" actId="20577"/>
          <ac:spMkLst>
            <pc:docMk/>
            <pc:sldMk cId="1556965651" sldId="303"/>
            <ac:spMk id="3" creationId="{DAE198E1-5053-A5C9-18EF-59E869CE172D}"/>
          </ac:spMkLst>
        </pc:spChg>
      </pc:sldChg>
      <pc:sldChg chg="modSp new mod modAnim">
        <pc:chgData name="Lotus Vu" userId="c2651e88839a4dae" providerId="LiveId" clId="{92BA9AD6-A804-432C-844C-33E63FF6D267}" dt="2025-03-29T05:48:22.846" v="14901"/>
        <pc:sldMkLst>
          <pc:docMk/>
          <pc:sldMk cId="56412339" sldId="304"/>
        </pc:sldMkLst>
        <pc:spChg chg="mod">
          <ac:chgData name="Lotus Vu" userId="c2651e88839a4dae" providerId="LiveId" clId="{92BA9AD6-A804-432C-844C-33E63FF6D267}" dt="2025-03-28T04:31:53.601" v="8633" actId="1076"/>
          <ac:spMkLst>
            <pc:docMk/>
            <pc:sldMk cId="56412339" sldId="304"/>
            <ac:spMk id="2" creationId="{7D7E8EF5-CD87-94C5-02B5-9FD04C4BD975}"/>
          </ac:spMkLst>
        </pc:spChg>
        <pc:spChg chg="mod">
          <ac:chgData name="Lotus Vu" userId="c2651e88839a4dae" providerId="LiveId" clId="{92BA9AD6-A804-432C-844C-33E63FF6D267}" dt="2025-03-28T04:32:26.187" v="8638" actId="20578"/>
          <ac:spMkLst>
            <pc:docMk/>
            <pc:sldMk cId="56412339" sldId="304"/>
            <ac:spMk id="3" creationId="{A118D3D8-20F9-E75E-30DD-EE14C6DBC068}"/>
          </ac:spMkLst>
        </pc:spChg>
      </pc:sldChg>
      <pc:sldChg chg="modSp new mod modAnim">
        <pc:chgData name="Lotus Vu" userId="c2651e88839a4dae" providerId="LiveId" clId="{92BA9AD6-A804-432C-844C-33E63FF6D267}" dt="2025-03-29T05:48:34.645" v="14902"/>
        <pc:sldMkLst>
          <pc:docMk/>
          <pc:sldMk cId="2867374996" sldId="305"/>
        </pc:sldMkLst>
        <pc:spChg chg="mod">
          <ac:chgData name="Lotus Vu" userId="c2651e88839a4dae" providerId="LiveId" clId="{92BA9AD6-A804-432C-844C-33E63FF6D267}" dt="2025-03-28T04:31:05.218" v="8624" actId="113"/>
          <ac:spMkLst>
            <pc:docMk/>
            <pc:sldMk cId="2867374996" sldId="305"/>
            <ac:spMk id="2" creationId="{AC711BE5-A77B-76FB-251E-2A0977E055FF}"/>
          </ac:spMkLst>
        </pc:spChg>
        <pc:spChg chg="mod">
          <ac:chgData name="Lotus Vu" userId="c2651e88839a4dae" providerId="LiveId" clId="{92BA9AD6-A804-432C-844C-33E63FF6D267}" dt="2025-03-27T22:06:11.589" v="7504" actId="20577"/>
          <ac:spMkLst>
            <pc:docMk/>
            <pc:sldMk cId="2867374996" sldId="305"/>
            <ac:spMk id="3" creationId="{66C19967-B2F8-A050-912E-8489418FB874}"/>
          </ac:spMkLst>
        </pc:spChg>
      </pc:sldChg>
      <pc:sldChg chg="modSp new mod modAnim">
        <pc:chgData name="Lotus Vu" userId="c2651e88839a4dae" providerId="LiveId" clId="{92BA9AD6-A804-432C-844C-33E63FF6D267}" dt="2025-03-29T05:48:52.456" v="14903"/>
        <pc:sldMkLst>
          <pc:docMk/>
          <pc:sldMk cId="3643375591" sldId="306"/>
        </pc:sldMkLst>
        <pc:spChg chg="mod">
          <ac:chgData name="Lotus Vu" userId="c2651e88839a4dae" providerId="LiveId" clId="{92BA9AD6-A804-432C-844C-33E63FF6D267}" dt="2025-03-28T04:30:59.639" v="8622" actId="255"/>
          <ac:spMkLst>
            <pc:docMk/>
            <pc:sldMk cId="3643375591" sldId="306"/>
            <ac:spMk id="2" creationId="{0F6950B8-CBBA-E12B-694F-82A67B9D22C7}"/>
          </ac:spMkLst>
        </pc:spChg>
        <pc:spChg chg="mod">
          <ac:chgData name="Lotus Vu" userId="c2651e88839a4dae" providerId="LiveId" clId="{92BA9AD6-A804-432C-844C-33E63FF6D267}" dt="2025-03-28T04:30:24.684" v="8614" actId="1076"/>
          <ac:spMkLst>
            <pc:docMk/>
            <pc:sldMk cId="3643375591" sldId="306"/>
            <ac:spMk id="3" creationId="{CE412F6A-25C2-6A9F-9272-7AA0402380E6}"/>
          </ac:spMkLst>
        </pc:spChg>
      </pc:sldChg>
      <pc:sldChg chg="addSp delSp modSp new mod ord modAnim">
        <pc:chgData name="Lotus Vu" userId="c2651e88839a4dae" providerId="LiveId" clId="{92BA9AD6-A804-432C-844C-33E63FF6D267}" dt="2025-03-29T05:48:02.447" v="14886"/>
        <pc:sldMkLst>
          <pc:docMk/>
          <pc:sldMk cId="1973392431" sldId="307"/>
        </pc:sldMkLst>
        <pc:spChg chg="mod">
          <ac:chgData name="Lotus Vu" userId="c2651e88839a4dae" providerId="LiveId" clId="{92BA9AD6-A804-432C-844C-33E63FF6D267}" dt="2025-03-27T22:43:16.798" v="8174" actId="122"/>
          <ac:spMkLst>
            <pc:docMk/>
            <pc:sldMk cId="1973392431" sldId="307"/>
            <ac:spMk id="2" creationId="{42B54EAF-2924-8126-CA78-ED0F2E3AE56B}"/>
          </ac:spMkLst>
        </pc:spChg>
        <pc:spChg chg="add mod">
          <ac:chgData name="Lotus Vu" userId="c2651e88839a4dae" providerId="LiveId" clId="{92BA9AD6-A804-432C-844C-33E63FF6D267}" dt="2025-03-29T05:47:59.396" v="14885" actId="20577"/>
          <ac:spMkLst>
            <pc:docMk/>
            <pc:sldMk cId="1973392431" sldId="307"/>
            <ac:spMk id="6" creationId="{04CE28BB-7CA6-31A5-FEFC-E556E02B6297}"/>
          </ac:spMkLst>
        </pc:spChg>
        <pc:picChg chg="add mod">
          <ac:chgData name="Lotus Vu" userId="c2651e88839a4dae" providerId="LiveId" clId="{92BA9AD6-A804-432C-844C-33E63FF6D267}" dt="2025-03-28T21:57:39.004" v="12012" actId="14100"/>
          <ac:picMkLst>
            <pc:docMk/>
            <pc:sldMk cId="1973392431" sldId="307"/>
            <ac:picMk id="5" creationId="{91BF1238-0838-E4CC-74B1-2A66A0DA44EE}"/>
          </ac:picMkLst>
        </pc:picChg>
      </pc:sldChg>
      <pc:sldChg chg="modSp new mod modAnim modNotesTx">
        <pc:chgData name="Lotus Vu" userId="c2651e88839a4dae" providerId="LiveId" clId="{92BA9AD6-A804-432C-844C-33E63FF6D267}" dt="2025-03-29T05:51:00.609" v="14916" actId="20577"/>
        <pc:sldMkLst>
          <pc:docMk/>
          <pc:sldMk cId="3526220482" sldId="308"/>
        </pc:sldMkLst>
        <pc:spChg chg="mod">
          <ac:chgData name="Lotus Vu" userId="c2651e88839a4dae" providerId="LiveId" clId="{92BA9AD6-A804-432C-844C-33E63FF6D267}" dt="2025-03-28T20:23:48.074" v="9921" actId="14100"/>
          <ac:spMkLst>
            <pc:docMk/>
            <pc:sldMk cId="3526220482" sldId="308"/>
            <ac:spMk id="2" creationId="{B688CB6B-10B4-20F1-AF4F-FC9EBE47399F}"/>
          </ac:spMkLst>
        </pc:spChg>
        <pc:spChg chg="mod">
          <ac:chgData name="Lotus Vu" userId="c2651e88839a4dae" providerId="LiveId" clId="{92BA9AD6-A804-432C-844C-33E63FF6D267}" dt="2025-03-29T05:51:00.609" v="14916" actId="20577"/>
          <ac:spMkLst>
            <pc:docMk/>
            <pc:sldMk cId="3526220482" sldId="308"/>
            <ac:spMk id="3" creationId="{54C2FE9C-CF16-65E8-C90E-EFDFA36D6FB9}"/>
          </ac:spMkLst>
        </pc:spChg>
      </pc:sldChg>
      <pc:sldChg chg="modSp new mod modAnim">
        <pc:chgData name="Lotus Vu" userId="c2651e88839a4dae" providerId="LiveId" clId="{92BA9AD6-A804-432C-844C-33E63FF6D267}" dt="2025-03-29T05:51:33.239" v="14917"/>
        <pc:sldMkLst>
          <pc:docMk/>
          <pc:sldMk cId="1423803414" sldId="309"/>
        </pc:sldMkLst>
        <pc:spChg chg="mod">
          <ac:chgData name="Lotus Vu" userId="c2651e88839a4dae" providerId="LiveId" clId="{92BA9AD6-A804-432C-844C-33E63FF6D267}" dt="2025-03-28T20:26:46.675" v="10041" actId="20577"/>
          <ac:spMkLst>
            <pc:docMk/>
            <pc:sldMk cId="1423803414" sldId="309"/>
            <ac:spMk id="2" creationId="{1E5F00BC-0CDC-BE49-29E2-9068142EA28F}"/>
          </ac:spMkLst>
        </pc:spChg>
        <pc:spChg chg="mod">
          <ac:chgData name="Lotus Vu" userId="c2651e88839a4dae" providerId="LiveId" clId="{92BA9AD6-A804-432C-844C-33E63FF6D267}" dt="2025-03-28T21:05:26.371" v="10883" actId="255"/>
          <ac:spMkLst>
            <pc:docMk/>
            <pc:sldMk cId="1423803414" sldId="309"/>
            <ac:spMk id="3" creationId="{681EA40E-6E11-3AC2-C5AC-F48A7FABE0DB}"/>
          </ac:spMkLst>
        </pc:spChg>
      </pc:sldChg>
      <pc:sldChg chg="modSp new mod modAnim">
        <pc:chgData name="Lotus Vu" userId="c2651e88839a4dae" providerId="LiveId" clId="{92BA9AD6-A804-432C-844C-33E63FF6D267}" dt="2025-03-29T05:52:05.887" v="14919"/>
        <pc:sldMkLst>
          <pc:docMk/>
          <pc:sldMk cId="272660598" sldId="310"/>
        </pc:sldMkLst>
        <pc:spChg chg="mod">
          <ac:chgData name="Lotus Vu" userId="c2651e88839a4dae" providerId="LiveId" clId="{92BA9AD6-A804-432C-844C-33E63FF6D267}" dt="2025-03-28T21:23:22.978" v="10931" actId="122"/>
          <ac:spMkLst>
            <pc:docMk/>
            <pc:sldMk cId="272660598" sldId="310"/>
            <ac:spMk id="2" creationId="{5A4F2681-60EB-ADA0-CDBF-8D74F3531FB4}"/>
          </ac:spMkLst>
        </pc:spChg>
        <pc:spChg chg="mod">
          <ac:chgData name="Lotus Vu" userId="c2651e88839a4dae" providerId="LiveId" clId="{92BA9AD6-A804-432C-844C-33E63FF6D267}" dt="2025-03-28T23:40:48.331" v="13251" actId="20577"/>
          <ac:spMkLst>
            <pc:docMk/>
            <pc:sldMk cId="272660598" sldId="310"/>
            <ac:spMk id="3" creationId="{BE5E19B3-A2C5-B145-DFE6-A029283B2AB1}"/>
          </ac:spMkLst>
        </pc:spChg>
      </pc:sldChg>
      <pc:sldChg chg="modSp new mod modAnim">
        <pc:chgData name="Lotus Vu" userId="c2651e88839a4dae" providerId="LiveId" clId="{92BA9AD6-A804-432C-844C-33E63FF6D267}" dt="2025-03-29T05:52:39.357" v="14923"/>
        <pc:sldMkLst>
          <pc:docMk/>
          <pc:sldMk cId="813541850" sldId="311"/>
        </pc:sldMkLst>
        <pc:spChg chg="mod">
          <ac:chgData name="Lotus Vu" userId="c2651e88839a4dae" providerId="LiveId" clId="{92BA9AD6-A804-432C-844C-33E63FF6D267}" dt="2025-03-28T21:38:59.040" v="11087" actId="27636"/>
          <ac:spMkLst>
            <pc:docMk/>
            <pc:sldMk cId="813541850" sldId="311"/>
            <ac:spMk id="2" creationId="{33D58D58-F52D-A5BF-6F95-56EC2AA41C45}"/>
          </ac:spMkLst>
        </pc:spChg>
        <pc:spChg chg="mod">
          <ac:chgData name="Lotus Vu" userId="c2651e88839a4dae" providerId="LiveId" clId="{92BA9AD6-A804-432C-844C-33E63FF6D267}" dt="2025-03-28T23:38:33.163" v="13161" actId="20577"/>
          <ac:spMkLst>
            <pc:docMk/>
            <pc:sldMk cId="813541850" sldId="311"/>
            <ac:spMk id="3" creationId="{DE65F4D5-B2DC-8B8F-AA3B-2A236F63391D}"/>
          </ac:spMkLst>
        </pc:spChg>
      </pc:sldChg>
      <pc:sldChg chg="modSp new mod modAnim">
        <pc:chgData name="Lotus Vu" userId="c2651e88839a4dae" providerId="LiveId" clId="{92BA9AD6-A804-432C-844C-33E63FF6D267}" dt="2025-03-29T05:52:49.829" v="14924"/>
        <pc:sldMkLst>
          <pc:docMk/>
          <pc:sldMk cId="2618759219" sldId="312"/>
        </pc:sldMkLst>
        <pc:spChg chg="mod">
          <ac:chgData name="Lotus Vu" userId="c2651e88839a4dae" providerId="LiveId" clId="{92BA9AD6-A804-432C-844C-33E63FF6D267}" dt="2025-03-28T21:51:09.091" v="11888" actId="20577"/>
          <ac:spMkLst>
            <pc:docMk/>
            <pc:sldMk cId="2618759219" sldId="312"/>
            <ac:spMk id="2" creationId="{1FB87595-D535-3499-2154-631AF7012A32}"/>
          </ac:spMkLst>
        </pc:spChg>
        <pc:spChg chg="mod">
          <ac:chgData name="Lotus Vu" userId="c2651e88839a4dae" providerId="LiveId" clId="{92BA9AD6-A804-432C-844C-33E63FF6D267}" dt="2025-03-28T21:47:16.891" v="11835" actId="113"/>
          <ac:spMkLst>
            <pc:docMk/>
            <pc:sldMk cId="2618759219" sldId="312"/>
            <ac:spMk id="3" creationId="{27BB6B57-8291-03CC-3662-99333AC3E637}"/>
          </ac:spMkLst>
        </pc:spChg>
      </pc:sldChg>
      <pc:sldChg chg="modSp new mod modAnim">
        <pc:chgData name="Lotus Vu" userId="c2651e88839a4dae" providerId="LiveId" clId="{92BA9AD6-A804-432C-844C-33E63FF6D267}" dt="2025-03-29T05:53:25.171" v="14929"/>
        <pc:sldMkLst>
          <pc:docMk/>
          <pc:sldMk cId="2445765597" sldId="313"/>
        </pc:sldMkLst>
        <pc:spChg chg="mod">
          <ac:chgData name="Lotus Vu" userId="c2651e88839a4dae" providerId="LiveId" clId="{92BA9AD6-A804-432C-844C-33E63FF6D267}" dt="2025-03-28T23:31:45.876" v="12735" actId="14100"/>
          <ac:spMkLst>
            <pc:docMk/>
            <pc:sldMk cId="2445765597" sldId="313"/>
            <ac:spMk id="2" creationId="{13C6DF28-F70C-85CE-8C93-800CA7459419}"/>
          </ac:spMkLst>
        </pc:spChg>
        <pc:spChg chg="mod">
          <ac:chgData name="Lotus Vu" userId="c2651e88839a4dae" providerId="LiveId" clId="{92BA9AD6-A804-432C-844C-33E63FF6D267}" dt="2025-03-28T23:38:13.943" v="13159" actId="20577"/>
          <ac:spMkLst>
            <pc:docMk/>
            <pc:sldMk cId="2445765597" sldId="313"/>
            <ac:spMk id="3" creationId="{1F07F0B4-4B94-7332-D21F-EAA8C329A7BB}"/>
          </ac:spMkLst>
        </pc:spChg>
      </pc:sldChg>
      <pc:sldChg chg="modSp new mod modAnim">
        <pc:chgData name="Lotus Vu" userId="c2651e88839a4dae" providerId="LiveId" clId="{92BA9AD6-A804-432C-844C-33E63FF6D267}" dt="2025-03-29T05:52:59.488" v="14925"/>
        <pc:sldMkLst>
          <pc:docMk/>
          <pc:sldMk cId="1277018470" sldId="314"/>
        </pc:sldMkLst>
        <pc:spChg chg="mod">
          <ac:chgData name="Lotus Vu" userId="c2651e88839a4dae" providerId="LiveId" clId="{92BA9AD6-A804-432C-844C-33E63FF6D267}" dt="2025-03-29T00:28:37.698" v="14213" actId="14100"/>
          <ac:spMkLst>
            <pc:docMk/>
            <pc:sldMk cId="1277018470" sldId="314"/>
            <ac:spMk id="2" creationId="{6DA5F2A1-66B8-F71D-3FB8-858F93F15B16}"/>
          </ac:spMkLst>
        </pc:spChg>
        <pc:spChg chg="mod">
          <ac:chgData name="Lotus Vu" userId="c2651e88839a4dae" providerId="LiveId" clId="{92BA9AD6-A804-432C-844C-33E63FF6D267}" dt="2025-03-29T00:37:24.736" v="14753" actId="20577"/>
          <ac:spMkLst>
            <pc:docMk/>
            <pc:sldMk cId="1277018470" sldId="314"/>
            <ac:spMk id="3" creationId="{4E2061DA-C65E-9A47-5A09-7CC51121FC64}"/>
          </ac:spMkLst>
        </pc:spChg>
      </pc:sldChg>
      <pc:sldChg chg="add">
        <pc:chgData name="Lotus Vu" userId="c2651e88839a4dae" providerId="LiveId" clId="{92BA9AD6-A804-432C-844C-33E63FF6D267}" dt="2025-03-29T05:55:00.084" v="14930"/>
        <pc:sldMkLst>
          <pc:docMk/>
          <pc:sldMk cId="4219346707" sldId="31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5A207F-0F91-42F2-96D0-049C6003623B}" type="datetimeFigureOut">
              <a:rPr lang="en-US"/>
              <a:t>3/28/2025</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567D4A-04CB-4EDF-8FB1-342A02FC8EC5}" type="slidenum">
              <a:rPr/>
              <a:t>‹#›</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CC13F5-F2B1-464B-BE8F-27ABFBD2FBDE}" type="datetimeFigureOut">
              <a:rPr lang="en-US"/>
              <a:t>3/28/2025</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61351F-DBB1-4664-ADA9-83BC7CB8848D}" type="slidenum">
              <a:rPr/>
              <a:t>‹#›</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61351F-DBB1-4664-ADA9-83BC7CB8848D}" type="slidenum">
              <a:rPr lang="en-US" smtClean="0"/>
              <a:t>7</a:t>
            </a:fld>
            <a:endParaRPr lang="en-US"/>
          </a:p>
        </p:txBody>
      </p:sp>
    </p:spTree>
    <p:extLst>
      <p:ext uri="{BB962C8B-B14F-4D97-AF65-F5344CB8AC3E}">
        <p14:creationId xmlns:p14="http://schemas.microsoft.com/office/powerpoint/2010/main" val="601257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(to say it’s below awareness, because it’s our conditioned or biological inheritance to be able to perceive a certain range of things, in essence the line of above/below awareness doesn’t exists)</a:t>
            </a:r>
          </a:p>
          <a:p>
            <a:endParaRPr lang="en-US" dirty="0"/>
          </a:p>
          <a:p>
            <a:r>
              <a:rPr lang="en-US" dirty="0"/>
              <a:t>(as all things are projections of seeds from the storehouse)</a:t>
            </a:r>
          </a:p>
          <a:p>
            <a:endParaRPr lang="en-US" dirty="0"/>
          </a:p>
        </p:txBody>
      </p:sp>
      <p:sp>
        <p:nvSpPr>
          <p:cNvPr id="4" name="Slide Number Placeholder 3"/>
          <p:cNvSpPr>
            <a:spLocks noGrp="1"/>
          </p:cNvSpPr>
          <p:nvPr>
            <p:ph type="sldNum" sz="quarter" idx="5"/>
          </p:nvPr>
        </p:nvSpPr>
        <p:spPr/>
        <p:txBody>
          <a:bodyPr/>
          <a:lstStyle/>
          <a:p>
            <a:fld id="{2E61351F-DBB1-4664-ADA9-83BC7CB8848D}" type="slidenum">
              <a:rPr lang="en-US" smtClean="0"/>
              <a:t>17</a:t>
            </a:fld>
            <a:endParaRPr lang="en-US"/>
          </a:p>
        </p:txBody>
      </p:sp>
    </p:spTree>
    <p:extLst>
      <p:ext uri="{BB962C8B-B14F-4D97-AF65-F5344CB8AC3E}">
        <p14:creationId xmlns:p14="http://schemas.microsoft.com/office/powerpoint/2010/main" val="24180900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458200" cy="3200400"/>
          </a:xfrm>
        </p:spPr>
        <p:txBody>
          <a:bodyPr>
            <a:normAutofit/>
          </a:bodyPr>
          <a:lstStyle>
            <a:lvl1pPr>
              <a:defRPr sz="6000"/>
            </a:lvl1pPr>
          </a:lstStyle>
          <a:p>
            <a:r>
              <a:rPr lang="en-US"/>
              <a:t>Click to edit Master title style</a:t>
            </a:r>
            <a:endParaRPr/>
          </a:p>
        </p:txBody>
      </p:sp>
      <p:sp>
        <p:nvSpPr>
          <p:cNvPr id="3" name="Subtitle 2"/>
          <p:cNvSpPr>
            <a:spLocks noGrp="1"/>
          </p:cNvSpPr>
          <p:nvPr>
            <p:ph type="subTitle" idx="1"/>
          </p:nvPr>
        </p:nvSpPr>
        <p:spPr>
          <a:xfrm>
            <a:off x="1293813" y="4267200"/>
            <a:ext cx="8458200" cy="13716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3/28/2025</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3/28/2025</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4" y="381000"/>
            <a:ext cx="1904998" cy="5791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93814" y="381000"/>
            <a:ext cx="8305800" cy="57912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3/28/2025</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3/28/2025</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2057400"/>
            <a:ext cx="8458201" cy="2666999"/>
          </a:xfrm>
        </p:spPr>
        <p:txBody>
          <a:bodyPr anchor="b">
            <a:normAutofit/>
          </a:bodyPr>
          <a:lstStyle>
            <a:lvl1pPr algn="l">
              <a:defRPr sz="4800" b="0" i="0" cap="none" baseline="0"/>
            </a:lvl1pPr>
          </a:lstStyle>
          <a:p>
            <a:r>
              <a:rPr lang="en-US"/>
              <a:t>Click to edit Master title style</a:t>
            </a:r>
            <a:endParaRPr/>
          </a:p>
        </p:txBody>
      </p:sp>
      <p:sp>
        <p:nvSpPr>
          <p:cNvPr id="3" name="Text Placeholder 2"/>
          <p:cNvSpPr>
            <a:spLocks noGrp="1"/>
          </p:cNvSpPr>
          <p:nvPr>
            <p:ph type="body" idx="1"/>
          </p:nvPr>
        </p:nvSpPr>
        <p:spPr>
          <a:xfrm>
            <a:off x="1293813" y="4876800"/>
            <a:ext cx="84582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3/28/2025</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3812" y="1676400"/>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02035" y="1676401"/>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3/28/2025</a:t>
            </a:fld>
            <a:endParaRPr lang="en-US" dirty="0"/>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3813" y="1676399"/>
            <a:ext cx="4701142"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3813" y="2516457"/>
            <a:ext cx="4701142"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91754" y="1676399"/>
            <a:ext cx="4703259"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516457"/>
            <a:ext cx="4703259"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lvl1pPr>
              <a:defRPr sz="1100"/>
            </a:lvl1pPr>
          </a:lstStyle>
          <a:p>
            <a:fld id="{3CD9712D-992A-4AB1-A5C2-575F75921AA2}" type="datetimeFigureOut">
              <a:rPr lang="en-US" smtClean="0"/>
              <a:pPr/>
              <a:t>3/28/2025</a:t>
            </a:fld>
            <a:endParaRPr lang="en-US" dirty="0"/>
          </a:p>
        </p:txBody>
      </p:sp>
      <p:sp>
        <p:nvSpPr>
          <p:cNvPr id="8" name="Footer Placeholder 7"/>
          <p:cNvSpPr>
            <a:spLocks noGrp="1"/>
          </p:cNvSpPr>
          <p:nvPr>
            <p:ph type="ftr" sz="quarter" idx="11"/>
          </p:nvPr>
        </p:nvSpPr>
        <p:spPr/>
        <p:txBody>
          <a:bodyPr/>
          <a:lstStyle>
            <a:lvl1pPr>
              <a:defRPr sz="1100"/>
            </a:lvl1pPr>
          </a:lstStyle>
          <a:p>
            <a:endParaRPr lang="en-US"/>
          </a:p>
        </p:txBody>
      </p:sp>
      <p:sp>
        <p:nvSpPr>
          <p:cNvPr id="9" name="Slide Number Placeholder 8"/>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lvl1pPr>
              <a:defRPr sz="1100"/>
            </a:lvl1pPr>
          </a:lstStyle>
          <a:p>
            <a:fld id="{3CD9712D-992A-4AB1-A5C2-575F75921AA2}" type="datetimeFigureOut">
              <a:rPr lang="en-US" smtClean="0"/>
              <a:pPr/>
              <a:t>3/28/2025</a:t>
            </a:fld>
            <a:endParaRPr lang="en-US" dirty="0"/>
          </a:p>
        </p:txBody>
      </p:sp>
      <p:sp>
        <p:nvSpPr>
          <p:cNvPr id="4" name="Footer Placeholder 3"/>
          <p:cNvSpPr>
            <a:spLocks noGrp="1"/>
          </p:cNvSpPr>
          <p:nvPr>
            <p:ph type="ftr" sz="quarter" idx="11"/>
          </p:nvPr>
        </p:nvSpPr>
        <p:spPr/>
        <p:txBody>
          <a:bodyPr/>
          <a:lstStyle>
            <a:lvl1pPr>
              <a:defRPr sz="1100"/>
            </a:lvl1pPr>
          </a:lstStyle>
          <a:p>
            <a:endParaRPr lang="en-US"/>
          </a:p>
        </p:txBody>
      </p:sp>
      <p:sp>
        <p:nvSpPr>
          <p:cNvPr id="5" name="Slide Number Placeholder 4"/>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100"/>
            </a:lvl1pPr>
          </a:lstStyle>
          <a:p>
            <a:fld id="{3CD9712D-992A-4AB1-A5C2-575F75921AA2}" type="datetimeFigureOut">
              <a:rPr lang="en-US" smtClean="0"/>
              <a:pPr/>
              <a:t>3/28/2025</a:t>
            </a:fld>
            <a:endParaRPr lang="en-US" dirty="0"/>
          </a:p>
        </p:txBody>
      </p:sp>
      <p:sp>
        <p:nvSpPr>
          <p:cNvPr id="3" name="Footer Placeholder 2"/>
          <p:cNvSpPr>
            <a:spLocks noGrp="1"/>
          </p:cNvSpPr>
          <p:nvPr>
            <p:ph type="ftr" sz="quarter" idx="11"/>
          </p:nvPr>
        </p:nvSpPr>
        <p:spPr/>
        <p:txBody>
          <a:bodyPr/>
          <a:lstStyle>
            <a:lvl1pPr>
              <a:defRPr sz="1100"/>
            </a:lvl1pPr>
          </a:lstStyle>
          <a:p>
            <a:endParaRPr lang="en-US"/>
          </a:p>
        </p:txBody>
      </p:sp>
      <p:sp>
        <p:nvSpPr>
          <p:cNvPr id="4" name="Slide Number Placeholder 3"/>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1" y="1676400"/>
            <a:ext cx="3810000" cy="2438400"/>
          </a:xfrm>
        </p:spPr>
        <p:txBody>
          <a:bodyPr anchor="b">
            <a:normAutofit/>
          </a:bodyPr>
          <a:lstStyle>
            <a:lvl1pPr algn="l">
              <a:defRPr sz="3200" b="0"/>
            </a:lvl1pPr>
          </a:lstStyle>
          <a:p>
            <a:r>
              <a:rPr lang="en-US"/>
              <a:t>Click to edit Master title style</a:t>
            </a:r>
            <a:endParaRPr dirty="0"/>
          </a:p>
        </p:txBody>
      </p:sp>
      <p:sp>
        <p:nvSpPr>
          <p:cNvPr id="3" name="Content Placeholder 2"/>
          <p:cNvSpPr>
            <a:spLocks noGrp="1"/>
          </p:cNvSpPr>
          <p:nvPr>
            <p:ph idx="1"/>
          </p:nvPr>
        </p:nvSpPr>
        <p:spPr>
          <a:xfrm>
            <a:off x="1293813" y="685800"/>
            <a:ext cx="61722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770811"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3/28/2025</a:t>
            </a:fld>
            <a:endParaRPr lang="en-US"/>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2" y="1676400"/>
            <a:ext cx="3810000" cy="2438400"/>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522412" y="0"/>
            <a:ext cx="5943601"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770812"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fld id="{3CD9712D-992A-4AB1-A5C2-575F75921AA2}" type="datetimeFigureOut">
              <a:rPr lang="en-US" smtClean="0"/>
              <a:pPr/>
              <a:t>3/28/2025</a:t>
            </a:fld>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100">
                <a:solidFill>
                  <a:schemeClr val="tx1">
                    <a:lumMod val="90000"/>
                    <a:lumOff val="10000"/>
                  </a:schemeClr>
                </a:solidFill>
              </a:defRPr>
            </a:lvl1pPr>
          </a:lstStyle>
          <a:p>
            <a:endParaRPr lang="en-US"/>
          </a:p>
        </p:txBody>
      </p:sp>
      <p:sp>
        <p:nvSpPr>
          <p:cNvPr id="6" name="Slide Number Placehold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rawpixel.com/search/quize"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en.wikipedia.org/wiki/Manas-vijnana"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ibetanbuddhistencyclopedia.com/en/index.php?title=Asa%E1%B9%85ga"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Perception" TargetMode="External"/><Relationship Id="rId2" Type="http://schemas.openxmlformats.org/officeDocument/2006/relationships/hyperlink" Target="https://en.wikipedia.org/wiki/Cognition" TargetMode="External"/><Relationship Id="rId1" Type="http://schemas.openxmlformats.org/officeDocument/2006/relationships/slideLayout" Target="../slideLayouts/slideLayout2.xml"/><Relationship Id="rId5" Type="http://schemas.openxmlformats.org/officeDocument/2006/relationships/hyperlink" Target="https://en.wikipedia.org/wiki/Meditation" TargetMode="External"/><Relationship Id="rId4" Type="http://schemas.openxmlformats.org/officeDocument/2006/relationships/hyperlink" Target="https://en.wikipedia.org/wiki/Consciousnes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en.wikipedia.org/wiki/Sandhinirmocana_Sutra" TargetMode="External"/><Relationship Id="rId1" Type="http://schemas.openxmlformats.org/officeDocument/2006/relationships/slideLayout" Target="../slideLayouts/slideLayout2.xml"/><Relationship Id="rId4" Type="http://schemas.openxmlformats.org/officeDocument/2006/relationships/hyperlink" Target="https://tibetanbuddhistencyclopedia.com/en/index.php/Vasubandhu_was_born_into_a_Hindu_family"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en.wikipedia.org/wiki/Tath%C4%81t%C4%8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66020" y="934240"/>
            <a:ext cx="8458200" cy="3200400"/>
          </a:xfrm>
        </p:spPr>
        <p:txBody>
          <a:bodyPr/>
          <a:lstStyle/>
          <a:p>
            <a:r>
              <a:rPr lang="en-US" dirty="0"/>
              <a:t>Buddhist Psychology: From Trauma to Enlightenment</a:t>
            </a:r>
          </a:p>
        </p:txBody>
      </p:sp>
      <p:sp>
        <p:nvSpPr>
          <p:cNvPr id="3" name="Subtitle 2"/>
          <p:cNvSpPr>
            <a:spLocks noGrp="1"/>
          </p:cNvSpPr>
          <p:nvPr>
            <p:ph type="subTitle" idx="1"/>
          </p:nvPr>
        </p:nvSpPr>
        <p:spPr>
          <a:xfrm>
            <a:off x="2566020" y="4183360"/>
            <a:ext cx="8458200" cy="1371600"/>
          </a:xfrm>
        </p:spPr>
        <p:txBody>
          <a:bodyPr/>
          <a:lstStyle/>
          <a:p>
            <a:r>
              <a:rPr lang="en-CA" dirty="0"/>
              <a:t>S</a:t>
            </a:r>
            <a:r>
              <a:rPr lang="en-US" dirty="0" err="1"/>
              <a:t>ession</a:t>
            </a:r>
            <a:r>
              <a:rPr lang="en-US" dirty="0"/>
              <a:t> 3: Buddhist Psychology of the Unconscious</a:t>
            </a:r>
          </a:p>
        </p:txBody>
      </p:sp>
      <p:sp>
        <p:nvSpPr>
          <p:cNvPr id="4" name="TextBox 3">
            <a:extLst>
              <a:ext uri="{FF2B5EF4-FFF2-40B4-BE49-F238E27FC236}">
                <a16:creationId xmlns:a16="http://schemas.microsoft.com/office/drawing/2014/main" id="{432A6A39-F7A7-F69F-475F-3697A0658F04}"/>
              </a:ext>
            </a:extLst>
          </p:cNvPr>
          <p:cNvSpPr txBox="1"/>
          <p:nvPr/>
        </p:nvSpPr>
        <p:spPr>
          <a:xfrm>
            <a:off x="2566020" y="4725144"/>
            <a:ext cx="7992888" cy="590931"/>
          </a:xfrm>
          <a:prstGeom prst="rect">
            <a:avLst/>
          </a:prstGeom>
          <a:noFill/>
        </p:spPr>
        <p:txBody>
          <a:bodyPr wrap="square" rtlCol="0">
            <a:spAutoFit/>
          </a:bodyPr>
          <a:lstStyle/>
          <a:p>
            <a:pPr>
              <a:lnSpc>
                <a:spcPct val="90000"/>
              </a:lnSpc>
            </a:pPr>
            <a:r>
              <a:rPr lang="en-CA" dirty="0"/>
              <a:t>Presented by Lotus Vu, CCC, Zen Teacher &amp; Psychotherapist</a:t>
            </a:r>
          </a:p>
          <a:p>
            <a:pPr>
              <a:lnSpc>
                <a:spcPct val="90000"/>
              </a:lnSpc>
            </a:pPr>
            <a:r>
              <a:rPr lang="en-CA" dirty="0"/>
              <a:t>Clear Way Zen, Regina, Saskatchewan </a:t>
            </a:r>
          </a:p>
        </p:txBody>
      </p:sp>
      <p:pic>
        <p:nvPicPr>
          <p:cNvPr id="6" name="Picture 5">
            <a:extLst>
              <a:ext uri="{FF2B5EF4-FFF2-40B4-BE49-F238E27FC236}">
                <a16:creationId xmlns:a16="http://schemas.microsoft.com/office/drawing/2014/main" id="{98937105-FAD3-9A9B-FE56-6BAA1FF8E3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764" y="2072956"/>
            <a:ext cx="2105972" cy="2674250"/>
          </a:xfrm>
          <a:prstGeom prst="rect">
            <a:avLst/>
          </a:prstGeom>
        </p:spPr>
      </p:pic>
    </p:spTree>
    <p:extLst>
      <p:ext uri="{BB962C8B-B14F-4D97-AF65-F5344CB8AC3E}">
        <p14:creationId xmlns:p14="http://schemas.microsoft.com/office/powerpoint/2010/main" val="319817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F955B-3084-3081-5751-70352CB6D700}"/>
              </a:ext>
            </a:extLst>
          </p:cNvPr>
          <p:cNvSpPr>
            <a:spLocks noGrp="1"/>
          </p:cNvSpPr>
          <p:nvPr>
            <p:ph type="title"/>
          </p:nvPr>
        </p:nvSpPr>
        <p:spPr/>
        <p:txBody>
          <a:bodyPr/>
          <a:lstStyle/>
          <a:p>
            <a:pPr algn="ctr"/>
            <a:r>
              <a:rPr lang="en-CA" dirty="0"/>
              <a:t>How do the Three Natures work together?</a:t>
            </a:r>
            <a:endParaRPr lang="en-US" dirty="0"/>
          </a:p>
        </p:txBody>
      </p:sp>
      <p:sp>
        <p:nvSpPr>
          <p:cNvPr id="5" name="TextBox 4">
            <a:extLst>
              <a:ext uri="{FF2B5EF4-FFF2-40B4-BE49-F238E27FC236}">
                <a16:creationId xmlns:a16="http://schemas.microsoft.com/office/drawing/2014/main" id="{37F8EF85-D7EF-5B82-6E0D-FC6FD830C6CD}"/>
              </a:ext>
            </a:extLst>
          </p:cNvPr>
          <p:cNvSpPr txBox="1"/>
          <p:nvPr/>
        </p:nvSpPr>
        <p:spPr>
          <a:xfrm>
            <a:off x="2061964" y="1988840"/>
            <a:ext cx="7920880" cy="3341941"/>
          </a:xfrm>
          <a:prstGeom prst="rect">
            <a:avLst/>
          </a:prstGeom>
          <a:noFill/>
        </p:spPr>
        <p:txBody>
          <a:bodyPr wrap="square">
            <a:spAutoFit/>
          </a:bodyPr>
          <a:lstStyle/>
          <a:p>
            <a:pPr algn="l">
              <a:spcBef>
                <a:spcPts val="750"/>
              </a:spcBef>
              <a:spcAft>
                <a:spcPts val="1500"/>
              </a:spcAft>
              <a:buFont typeface="Arial" panose="020B0604020202020204" pitchFamily="34" charset="0"/>
              <a:buChar char="•"/>
            </a:pPr>
            <a:r>
              <a:rPr lang="en-US" sz="2400" b="1" i="0" dirty="0">
                <a:solidFill>
                  <a:srgbClr val="001D35"/>
                </a:solidFill>
                <a:effectLst/>
                <a:latin typeface="Google Sans"/>
              </a:rPr>
              <a:t>Example:</a:t>
            </a:r>
            <a:endParaRPr lang="en-US" sz="2400" b="0" i="0" dirty="0">
              <a:solidFill>
                <a:srgbClr val="001D35"/>
              </a:solidFill>
              <a:effectLst/>
              <a:latin typeface="Google Sans"/>
            </a:endParaRPr>
          </a:p>
          <a:p>
            <a:pPr algn="l">
              <a:spcBef>
                <a:spcPts val="750"/>
              </a:spcBef>
              <a:spcAft>
                <a:spcPts val="1500"/>
              </a:spcAft>
            </a:pPr>
            <a:r>
              <a:rPr lang="en-US" sz="2400" dirty="0">
                <a:solidFill>
                  <a:srgbClr val="001D35"/>
                </a:solidFill>
                <a:latin typeface="Google Sans"/>
              </a:rPr>
              <a:t>I</a:t>
            </a:r>
            <a:r>
              <a:rPr lang="en-US" sz="2400" b="0" i="0" dirty="0">
                <a:solidFill>
                  <a:srgbClr val="001D35"/>
                </a:solidFill>
                <a:effectLst/>
                <a:latin typeface="Google Sans"/>
              </a:rPr>
              <a:t>magine a flower. From the perspective of the imaginary nature, we see a flower as a distinct object with specific qualities and characteristics. From the perspective of the dependent nature, we see the flower as arising from seeds, soil, and sunlight. From the perspective of the consummate nature, we see the flower as a manifestation of the underlying reality, beyond our conceptualizations and attachments.</a:t>
            </a:r>
          </a:p>
        </p:txBody>
      </p:sp>
    </p:spTree>
    <p:extLst>
      <p:ext uri="{BB962C8B-B14F-4D97-AF65-F5344CB8AC3E}">
        <p14:creationId xmlns:p14="http://schemas.microsoft.com/office/powerpoint/2010/main" val="2368891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7A901-B4EE-C218-4D79-BD206E4E4289}"/>
              </a:ext>
            </a:extLst>
          </p:cNvPr>
          <p:cNvSpPr>
            <a:spLocks noGrp="1"/>
          </p:cNvSpPr>
          <p:nvPr>
            <p:ph type="title"/>
          </p:nvPr>
        </p:nvSpPr>
        <p:spPr>
          <a:xfrm>
            <a:off x="4366220" y="5250629"/>
            <a:ext cx="3744416" cy="782960"/>
          </a:xfrm>
        </p:spPr>
        <p:txBody>
          <a:bodyPr/>
          <a:lstStyle/>
          <a:p>
            <a:r>
              <a:rPr lang="en-CA" dirty="0"/>
              <a:t>Pop Quiz Time! </a:t>
            </a:r>
            <a:endParaRPr lang="en-US" dirty="0"/>
          </a:p>
        </p:txBody>
      </p:sp>
      <p:pic>
        <p:nvPicPr>
          <p:cNvPr id="5" name="Picture 4">
            <a:extLst>
              <a:ext uri="{FF2B5EF4-FFF2-40B4-BE49-F238E27FC236}">
                <a16:creationId xmlns:a16="http://schemas.microsoft.com/office/drawing/2014/main" id="{49AABCC2-1D2C-E24B-72B6-A4E47256FC5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510899" y="476672"/>
            <a:ext cx="7167025" cy="4775031"/>
          </a:xfrm>
          <a:prstGeom prst="rect">
            <a:avLst/>
          </a:prstGeom>
        </p:spPr>
      </p:pic>
    </p:spTree>
    <p:extLst>
      <p:ext uri="{BB962C8B-B14F-4D97-AF65-F5344CB8AC3E}">
        <p14:creationId xmlns:p14="http://schemas.microsoft.com/office/powerpoint/2010/main" val="421934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54EAF-2924-8126-CA78-ED0F2E3AE56B}"/>
              </a:ext>
            </a:extLst>
          </p:cNvPr>
          <p:cNvSpPr>
            <a:spLocks noGrp="1"/>
          </p:cNvSpPr>
          <p:nvPr>
            <p:ph type="title"/>
          </p:nvPr>
        </p:nvSpPr>
        <p:spPr>
          <a:xfrm>
            <a:off x="1293813" y="381000"/>
            <a:ext cx="9601200" cy="671736"/>
          </a:xfrm>
        </p:spPr>
        <p:txBody>
          <a:bodyPr/>
          <a:lstStyle/>
          <a:p>
            <a:pPr algn="ctr"/>
            <a:r>
              <a:rPr lang="en-CA" dirty="0"/>
              <a:t>Conditioning through </a:t>
            </a:r>
            <a:r>
              <a:rPr lang="en-CA" dirty="0" err="1"/>
              <a:t>Yogachara</a:t>
            </a:r>
            <a:endParaRPr lang="en-US" dirty="0"/>
          </a:p>
        </p:txBody>
      </p:sp>
      <p:pic>
        <p:nvPicPr>
          <p:cNvPr id="5" name="Content Placeholder 4">
            <a:extLst>
              <a:ext uri="{FF2B5EF4-FFF2-40B4-BE49-F238E27FC236}">
                <a16:creationId xmlns:a16="http://schemas.microsoft.com/office/drawing/2014/main" id="{91BF1238-0838-E4CC-74B1-2A66A0DA44E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1844" y="1257853"/>
            <a:ext cx="3888432" cy="5380895"/>
          </a:xfrm>
        </p:spPr>
      </p:pic>
      <p:sp>
        <p:nvSpPr>
          <p:cNvPr id="6" name="TextBox 5">
            <a:extLst>
              <a:ext uri="{FF2B5EF4-FFF2-40B4-BE49-F238E27FC236}">
                <a16:creationId xmlns:a16="http://schemas.microsoft.com/office/drawing/2014/main" id="{04CE28BB-7CA6-31A5-FEFC-E556E02B6297}"/>
              </a:ext>
            </a:extLst>
          </p:cNvPr>
          <p:cNvSpPr txBox="1"/>
          <p:nvPr/>
        </p:nvSpPr>
        <p:spPr>
          <a:xfrm>
            <a:off x="5230316" y="1257853"/>
            <a:ext cx="6552728" cy="5244513"/>
          </a:xfrm>
          <a:prstGeom prst="rect">
            <a:avLst/>
          </a:prstGeom>
          <a:noFill/>
        </p:spPr>
        <p:txBody>
          <a:bodyPr wrap="square" rtlCol="0">
            <a:spAutoFit/>
          </a:bodyPr>
          <a:lstStyle/>
          <a:p>
            <a:pPr>
              <a:lnSpc>
                <a:spcPct val="90000"/>
              </a:lnSpc>
            </a:pPr>
            <a:r>
              <a:rPr lang="en-CA" sz="2400" b="1" dirty="0"/>
              <a:t>Seeds </a:t>
            </a:r>
            <a:r>
              <a:rPr lang="en-CA" sz="2400" dirty="0"/>
              <a:t>(cause) – karma (conditionings/ programing), dormant in the unconscious</a:t>
            </a:r>
          </a:p>
          <a:p>
            <a:pPr>
              <a:lnSpc>
                <a:spcPct val="90000"/>
              </a:lnSpc>
            </a:pPr>
            <a:endParaRPr lang="en-CA" sz="2400" dirty="0"/>
          </a:p>
          <a:p>
            <a:pPr>
              <a:lnSpc>
                <a:spcPct val="90000"/>
              </a:lnSpc>
            </a:pPr>
            <a:r>
              <a:rPr lang="en-US" sz="2400" b="1" dirty="0"/>
              <a:t>Perfuming </a:t>
            </a:r>
            <a:r>
              <a:rPr lang="en-US" sz="2400" dirty="0"/>
              <a:t>- </a:t>
            </a:r>
            <a:r>
              <a:rPr lang="en-US" sz="2400" dirty="0" err="1"/>
              <a:t>Favourable</a:t>
            </a:r>
            <a:r>
              <a:rPr lang="en-US" sz="2400" dirty="0"/>
              <a:t> Conditions </a:t>
            </a:r>
            <a:r>
              <a:rPr lang="zh-TW" altLang="en-US" sz="2400" dirty="0"/>
              <a:t>缘 </a:t>
            </a:r>
            <a:r>
              <a:rPr lang="en-US" altLang="zh-TW" sz="2400" dirty="0"/>
              <a:t>(</a:t>
            </a:r>
            <a:r>
              <a:rPr lang="en-US" sz="2400" dirty="0"/>
              <a:t>yuan/</a:t>
            </a:r>
            <a:r>
              <a:rPr lang="en-US" sz="2400" dirty="0" err="1"/>
              <a:t>duyên</a:t>
            </a:r>
            <a:r>
              <a:rPr lang="en-US" sz="2400" dirty="0"/>
              <a:t>), triggers or catalyst</a:t>
            </a:r>
          </a:p>
          <a:p>
            <a:pPr>
              <a:lnSpc>
                <a:spcPct val="90000"/>
              </a:lnSpc>
            </a:pPr>
            <a:endParaRPr lang="en-US" sz="2400" dirty="0"/>
          </a:p>
          <a:p>
            <a:pPr>
              <a:lnSpc>
                <a:spcPct val="90000"/>
              </a:lnSpc>
            </a:pPr>
            <a:r>
              <a:rPr lang="en-US" sz="2400" b="1" dirty="0"/>
              <a:t>Maturation </a:t>
            </a:r>
            <a:r>
              <a:rPr lang="en-US" sz="2400" dirty="0"/>
              <a:t>(effect) – combined with favorable conditions and other conditions upon arising, to aid in maturing or slight changed of conditioning.</a:t>
            </a:r>
          </a:p>
          <a:p>
            <a:pPr>
              <a:lnSpc>
                <a:spcPct val="90000"/>
              </a:lnSpc>
            </a:pPr>
            <a:endParaRPr lang="en-US" sz="2400" dirty="0"/>
          </a:p>
          <a:p>
            <a:pPr>
              <a:lnSpc>
                <a:spcPct val="90000"/>
              </a:lnSpc>
            </a:pPr>
            <a:r>
              <a:rPr lang="en-US" sz="2400" b="1" dirty="0"/>
              <a:t>Re-stored </a:t>
            </a:r>
            <a:r>
              <a:rPr lang="en-US" sz="2400" dirty="0"/>
              <a:t>(dormancy) – new matured conditions are again re-stored into the unconscious as new seeds</a:t>
            </a:r>
          </a:p>
          <a:p>
            <a:pPr>
              <a:lnSpc>
                <a:spcPct val="90000"/>
              </a:lnSpc>
            </a:pPr>
            <a:endParaRPr lang="en-US" b="0" i="0" dirty="0">
              <a:solidFill>
                <a:srgbClr val="545D7E"/>
              </a:solidFill>
              <a:effectLst/>
              <a:latin typeface="Google Sans"/>
            </a:endParaRPr>
          </a:p>
          <a:p>
            <a:pPr>
              <a:lnSpc>
                <a:spcPct val="90000"/>
              </a:lnSpc>
            </a:pPr>
            <a:endParaRPr lang="en-US" b="0" i="0" dirty="0">
              <a:solidFill>
                <a:srgbClr val="545D7E"/>
              </a:solidFill>
              <a:effectLst/>
              <a:latin typeface="Google Sans"/>
            </a:endParaRPr>
          </a:p>
        </p:txBody>
      </p:sp>
    </p:spTree>
    <p:extLst>
      <p:ext uri="{BB962C8B-B14F-4D97-AF65-F5344CB8AC3E}">
        <p14:creationId xmlns:p14="http://schemas.microsoft.com/office/powerpoint/2010/main" val="197339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 calcmode="lin" valueType="num">
                                      <p:cBhvr additive="base">
                                        <p:cTn id="2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0D280-0B6D-B044-9246-C8C128BAFE79}"/>
              </a:ext>
            </a:extLst>
          </p:cNvPr>
          <p:cNvSpPr>
            <a:spLocks noGrp="1"/>
          </p:cNvSpPr>
          <p:nvPr>
            <p:ph type="title"/>
          </p:nvPr>
        </p:nvSpPr>
        <p:spPr>
          <a:xfrm>
            <a:off x="1293812" y="381000"/>
            <a:ext cx="9841159" cy="1143000"/>
          </a:xfrm>
        </p:spPr>
        <p:txBody>
          <a:bodyPr/>
          <a:lstStyle/>
          <a:p>
            <a:pPr algn="ctr"/>
            <a:r>
              <a:rPr lang="en-CA" dirty="0"/>
              <a:t>Applying the 3 Natures to Construction of Self </a:t>
            </a:r>
            <a:br>
              <a:rPr lang="en-CA" dirty="0"/>
            </a:br>
            <a:r>
              <a:rPr lang="en-CA" dirty="0"/>
              <a:t>According to </a:t>
            </a:r>
            <a:r>
              <a:rPr lang="en-CA" dirty="0" err="1"/>
              <a:t>Yogachara</a:t>
            </a:r>
            <a:endParaRPr lang="en-US" dirty="0"/>
          </a:p>
        </p:txBody>
      </p:sp>
      <p:sp>
        <p:nvSpPr>
          <p:cNvPr id="3" name="Content Placeholder 2">
            <a:extLst>
              <a:ext uri="{FF2B5EF4-FFF2-40B4-BE49-F238E27FC236}">
                <a16:creationId xmlns:a16="http://schemas.microsoft.com/office/drawing/2014/main" id="{DAE198E1-5053-A5C9-18EF-59E869CE172D}"/>
              </a:ext>
            </a:extLst>
          </p:cNvPr>
          <p:cNvSpPr>
            <a:spLocks noGrp="1"/>
          </p:cNvSpPr>
          <p:nvPr>
            <p:ph idx="1"/>
          </p:nvPr>
        </p:nvSpPr>
        <p:spPr/>
        <p:txBody>
          <a:bodyPr>
            <a:normAutofit fontScale="92500" lnSpcReduction="10000"/>
          </a:bodyPr>
          <a:lstStyle/>
          <a:p>
            <a:r>
              <a:rPr lang="en-CA" dirty="0"/>
              <a:t>We have 8 consciousnesses (working mechanisms of knowing) that work with each other to </a:t>
            </a:r>
            <a:r>
              <a:rPr lang="en-CA" b="1" u="sng" dirty="0"/>
              <a:t>construct the self and reality</a:t>
            </a:r>
            <a:r>
              <a:rPr lang="en-CA" dirty="0"/>
              <a:t>.</a:t>
            </a:r>
          </a:p>
          <a:p>
            <a:r>
              <a:rPr lang="en-CA" b="1" dirty="0"/>
              <a:t>5 consciousnesses </a:t>
            </a:r>
            <a:r>
              <a:rPr lang="en-CA" dirty="0"/>
              <a:t>belonging to sensory (eye, ear, nose, tongue, body/</a:t>
            </a:r>
            <a:r>
              <a:rPr lang="en-US" b="0" i="1" dirty="0" err="1">
                <a:solidFill>
                  <a:srgbClr val="202122"/>
                </a:solidFill>
                <a:effectLst/>
                <a:latin typeface="Arial" panose="020B0604020202020204" pitchFamily="34" charset="0"/>
              </a:rPr>
              <a:t>cakṣurvijñāna</a:t>
            </a:r>
            <a:r>
              <a:rPr lang="en-US" b="0" i="1" dirty="0">
                <a:solidFill>
                  <a:srgbClr val="202122"/>
                </a:solidFill>
                <a:effectLst/>
                <a:latin typeface="Arial" panose="020B0604020202020204" pitchFamily="34" charset="0"/>
              </a:rPr>
              <a:t>, </a:t>
            </a:r>
            <a:r>
              <a:rPr lang="en-US" b="0" i="1" dirty="0" err="1">
                <a:solidFill>
                  <a:srgbClr val="202122"/>
                </a:solidFill>
                <a:effectLst/>
                <a:latin typeface="Arial" panose="020B0604020202020204" pitchFamily="34" charset="0"/>
              </a:rPr>
              <a:t>śrotravijñāna</a:t>
            </a:r>
            <a:r>
              <a:rPr lang="en-US" b="0" i="1" dirty="0">
                <a:solidFill>
                  <a:srgbClr val="202122"/>
                </a:solidFill>
                <a:effectLst/>
                <a:latin typeface="Arial" panose="020B0604020202020204" pitchFamily="34" charset="0"/>
              </a:rPr>
              <a:t>, </a:t>
            </a:r>
            <a:r>
              <a:rPr lang="en-US" b="0" i="1" dirty="0" err="1">
                <a:solidFill>
                  <a:srgbClr val="202122"/>
                </a:solidFill>
                <a:effectLst/>
                <a:latin typeface="Arial" panose="020B0604020202020204" pitchFamily="34" charset="0"/>
              </a:rPr>
              <a:t>ghrāṇavijñāna</a:t>
            </a:r>
            <a:r>
              <a:rPr lang="en-US" b="0" i="1" dirty="0">
                <a:solidFill>
                  <a:srgbClr val="202122"/>
                </a:solidFill>
                <a:effectLst/>
                <a:latin typeface="Arial" panose="020B0604020202020204" pitchFamily="34" charset="0"/>
              </a:rPr>
              <a:t>, </a:t>
            </a:r>
            <a:r>
              <a:rPr lang="en-US" b="0" i="1" dirty="0" err="1">
                <a:solidFill>
                  <a:srgbClr val="202122"/>
                </a:solidFill>
                <a:effectLst/>
                <a:latin typeface="Arial" panose="020B0604020202020204" pitchFamily="34" charset="0"/>
              </a:rPr>
              <a:t>jihvāvijñāna</a:t>
            </a:r>
            <a:r>
              <a:rPr lang="en-US" b="0" i="1" dirty="0">
                <a:solidFill>
                  <a:srgbClr val="202122"/>
                </a:solidFill>
                <a:effectLst/>
                <a:latin typeface="Arial" panose="020B0604020202020204" pitchFamily="34" charset="0"/>
              </a:rPr>
              <a:t>, </a:t>
            </a:r>
            <a:r>
              <a:rPr lang="en-US" b="0" i="1" dirty="0" err="1">
                <a:solidFill>
                  <a:srgbClr val="202122"/>
                </a:solidFill>
                <a:effectLst/>
                <a:latin typeface="Arial" panose="020B0604020202020204" pitchFamily="34" charset="0"/>
              </a:rPr>
              <a:t>kāyavijñāna</a:t>
            </a:r>
            <a:r>
              <a:rPr lang="en-CA" dirty="0"/>
              <a:t>)</a:t>
            </a:r>
          </a:p>
          <a:p>
            <a:r>
              <a:rPr lang="en-CA" b="1" dirty="0"/>
              <a:t>6</a:t>
            </a:r>
            <a:r>
              <a:rPr lang="en-CA" b="1" baseline="30000" dirty="0"/>
              <a:t>th</a:t>
            </a:r>
            <a:r>
              <a:rPr lang="en-CA" b="1" dirty="0"/>
              <a:t> Consciousness or Mentalization</a:t>
            </a:r>
            <a:r>
              <a:rPr lang="en-US" b="0" i="1" dirty="0">
                <a:solidFill>
                  <a:srgbClr val="202122"/>
                </a:solidFill>
                <a:effectLst/>
                <a:latin typeface="Arial" panose="020B0604020202020204" pitchFamily="34" charset="0"/>
              </a:rPr>
              <a:t> (</a:t>
            </a:r>
            <a:r>
              <a:rPr lang="en-US" b="0" i="1" dirty="0" err="1">
                <a:solidFill>
                  <a:srgbClr val="202122"/>
                </a:solidFill>
                <a:effectLst/>
                <a:latin typeface="Arial" panose="020B0604020202020204" pitchFamily="34" charset="0"/>
              </a:rPr>
              <a:t>manovijñāna</a:t>
            </a:r>
            <a:r>
              <a:rPr lang="en-US" b="0" i="1" dirty="0">
                <a:solidFill>
                  <a:srgbClr val="202122"/>
                </a:solidFill>
                <a:effectLst/>
                <a:latin typeface="Arial" panose="020B0604020202020204" pitchFamily="34" charset="0"/>
              </a:rPr>
              <a:t>)</a:t>
            </a:r>
            <a:r>
              <a:rPr lang="en-CA" b="1" dirty="0"/>
              <a:t> – </a:t>
            </a:r>
            <a:r>
              <a:rPr lang="en-CA" dirty="0"/>
              <a:t>Thoughts, ideation, mental visual/ sensory images. </a:t>
            </a:r>
            <a:endParaRPr lang="en-CA" b="1" dirty="0"/>
          </a:p>
          <a:p>
            <a:r>
              <a:rPr lang="en-CA" b="1" dirty="0"/>
              <a:t>7</a:t>
            </a:r>
            <a:r>
              <a:rPr lang="en-CA" b="1" baseline="30000" dirty="0"/>
              <a:t>th</a:t>
            </a:r>
            <a:r>
              <a:rPr lang="en-CA" b="1" dirty="0"/>
              <a:t> Consciousness (</a:t>
            </a:r>
            <a:r>
              <a:rPr lang="en-US" b="0" i="1" u="sng" dirty="0">
                <a:solidFill>
                  <a:srgbClr val="202122"/>
                </a:solidFill>
                <a:effectLst/>
                <a:latin typeface="Arial" panose="020B0604020202020204" pitchFamily="34" charset="0"/>
                <a:hlinkClick r:id="rId2"/>
              </a:rPr>
              <a:t>manas</a:t>
            </a:r>
            <a:r>
              <a:rPr lang="en-CA" b="1" dirty="0"/>
              <a:t>)/deluded awareness </a:t>
            </a:r>
            <a:r>
              <a:rPr lang="en-CA" dirty="0"/>
              <a:t>– source of “self-identity” and “self-perception”. A perceptive filter that creates duality: self and others. The gatekeeper that filters all arising of “seeds” from the unconscious.</a:t>
            </a:r>
          </a:p>
          <a:p>
            <a:r>
              <a:rPr lang="en-CA" b="1" dirty="0"/>
              <a:t>8</a:t>
            </a:r>
            <a:r>
              <a:rPr lang="en-CA" b="1" baseline="30000" dirty="0"/>
              <a:t>th</a:t>
            </a:r>
            <a:r>
              <a:rPr lang="en-CA" b="1" dirty="0"/>
              <a:t> Consciousness </a:t>
            </a:r>
            <a:r>
              <a:rPr lang="en-CA" dirty="0"/>
              <a:t>(</a:t>
            </a:r>
            <a:r>
              <a:rPr lang="en-US" b="0" i="1" dirty="0" err="1">
                <a:solidFill>
                  <a:srgbClr val="202122"/>
                </a:solidFill>
                <a:effectLst/>
                <a:latin typeface="Arial" panose="020B0604020202020204" pitchFamily="34" charset="0"/>
              </a:rPr>
              <a:t>ālāyavijñāna</a:t>
            </a:r>
            <a:r>
              <a:rPr lang="en-US" b="0" i="1" dirty="0">
                <a:solidFill>
                  <a:srgbClr val="202122"/>
                </a:solidFill>
                <a:effectLst/>
                <a:latin typeface="Arial" panose="020B0604020202020204" pitchFamily="34" charset="0"/>
              </a:rPr>
              <a:t>) – </a:t>
            </a:r>
            <a:r>
              <a:rPr lang="en-US" b="0" dirty="0">
                <a:effectLst/>
              </a:rPr>
              <a:t>Storehouse Consciousness or the Unconscious (both individual and collective)</a:t>
            </a:r>
            <a:endParaRPr lang="en-CA" dirty="0"/>
          </a:p>
          <a:p>
            <a:endParaRPr lang="en-CA" dirty="0"/>
          </a:p>
          <a:p>
            <a:endParaRPr lang="en-CA" dirty="0"/>
          </a:p>
          <a:p>
            <a:pPr marL="0" indent="0">
              <a:buNone/>
            </a:pPr>
            <a:endParaRPr lang="en-US" dirty="0"/>
          </a:p>
        </p:txBody>
      </p:sp>
    </p:spTree>
    <p:extLst>
      <p:ext uri="{BB962C8B-B14F-4D97-AF65-F5344CB8AC3E}">
        <p14:creationId xmlns:p14="http://schemas.microsoft.com/office/powerpoint/2010/main" val="155696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E8EF5-CD87-94C5-02B5-9FD04C4BD975}"/>
              </a:ext>
            </a:extLst>
          </p:cNvPr>
          <p:cNvSpPr>
            <a:spLocks noGrp="1"/>
          </p:cNvSpPr>
          <p:nvPr>
            <p:ph type="title"/>
          </p:nvPr>
        </p:nvSpPr>
        <p:spPr>
          <a:xfrm>
            <a:off x="765820" y="620688"/>
            <a:ext cx="9601200" cy="743744"/>
          </a:xfrm>
        </p:spPr>
        <p:txBody>
          <a:bodyPr/>
          <a:lstStyle/>
          <a:p>
            <a:pPr algn="ctr"/>
            <a:r>
              <a:rPr lang="en-CA" b="1" dirty="0"/>
              <a:t>First 5 Consciousnesses of the Sensory</a:t>
            </a:r>
            <a:endParaRPr lang="en-US" b="1" dirty="0"/>
          </a:p>
        </p:txBody>
      </p:sp>
      <p:sp>
        <p:nvSpPr>
          <p:cNvPr id="3" name="Content Placeholder 2">
            <a:extLst>
              <a:ext uri="{FF2B5EF4-FFF2-40B4-BE49-F238E27FC236}">
                <a16:creationId xmlns:a16="http://schemas.microsoft.com/office/drawing/2014/main" id="{A118D3D8-20F9-E75E-30DD-EE14C6DBC068}"/>
              </a:ext>
            </a:extLst>
          </p:cNvPr>
          <p:cNvSpPr>
            <a:spLocks noGrp="1"/>
          </p:cNvSpPr>
          <p:nvPr>
            <p:ph idx="1"/>
          </p:nvPr>
        </p:nvSpPr>
        <p:spPr>
          <a:xfrm>
            <a:off x="477788" y="1700808"/>
            <a:ext cx="11521280" cy="4495800"/>
          </a:xfrm>
        </p:spPr>
        <p:txBody>
          <a:bodyPr>
            <a:normAutofit lnSpcReduction="10000"/>
          </a:bodyPr>
          <a:lstStyle/>
          <a:p>
            <a:pPr marL="0" indent="0">
              <a:buNone/>
            </a:pPr>
            <a:r>
              <a:rPr lang="en-CA" sz="2200" b="1" dirty="0"/>
              <a:t>Requires 2 aspects: </a:t>
            </a:r>
            <a:r>
              <a:rPr lang="en-CA" sz="2200" dirty="0"/>
              <a:t>Formless aspect of </a:t>
            </a:r>
            <a:r>
              <a:rPr lang="en-CA" sz="2200" b="1" dirty="0"/>
              <a:t>Mind</a:t>
            </a:r>
            <a:r>
              <a:rPr lang="en-CA" sz="2200" dirty="0"/>
              <a:t> (Nama) and physical </a:t>
            </a:r>
            <a:r>
              <a:rPr lang="en-CA" sz="2200" b="1" dirty="0"/>
              <a:t>Form</a:t>
            </a:r>
            <a:r>
              <a:rPr lang="en-CA" sz="2200" dirty="0"/>
              <a:t> (Rupa)</a:t>
            </a:r>
          </a:p>
          <a:p>
            <a:endParaRPr lang="en-CA" dirty="0"/>
          </a:p>
          <a:p>
            <a:pPr marL="452438" indent="-457200">
              <a:buFont typeface="+mj-lt"/>
              <a:buAutoNum type="arabicPeriod"/>
            </a:pPr>
            <a:r>
              <a:rPr lang="en-CA" sz="2200" dirty="0"/>
              <a:t>Eye (physical form) + awareness (formless) = </a:t>
            </a:r>
            <a:r>
              <a:rPr lang="en-CA" sz="2200" b="1" dirty="0"/>
              <a:t>Eye consciousness</a:t>
            </a:r>
          </a:p>
          <a:p>
            <a:pPr marL="452438" indent="-457200">
              <a:buFont typeface="+mj-lt"/>
              <a:buAutoNum type="arabicPeriod"/>
            </a:pPr>
            <a:r>
              <a:rPr lang="en-CA" sz="2200" dirty="0"/>
              <a:t>Nose (physical form) + awareness (formless) = </a:t>
            </a:r>
            <a:r>
              <a:rPr lang="en-CA" sz="2200" b="1" dirty="0"/>
              <a:t>Olfactory/Nose consciousness</a:t>
            </a:r>
          </a:p>
          <a:p>
            <a:pPr marL="452438" indent="-457200">
              <a:buFont typeface="+mj-lt"/>
              <a:buAutoNum type="arabicPeriod"/>
            </a:pPr>
            <a:r>
              <a:rPr lang="en-CA" sz="2200" dirty="0"/>
              <a:t>Ear (physical form) + awareness (formless) = </a:t>
            </a:r>
            <a:r>
              <a:rPr lang="en-CA" sz="2200" b="1" dirty="0"/>
              <a:t>Auditory/Ear consciousness</a:t>
            </a:r>
          </a:p>
          <a:p>
            <a:pPr marL="452438" indent="-457200">
              <a:buFont typeface="+mj-lt"/>
              <a:buAutoNum type="arabicPeriod"/>
            </a:pPr>
            <a:r>
              <a:rPr lang="en-CA" sz="2200" dirty="0"/>
              <a:t>Tongue (physical form) + awareness (formless) = </a:t>
            </a:r>
            <a:r>
              <a:rPr lang="en-CA" sz="2200" b="1" dirty="0"/>
              <a:t>Gustation/ Tongue consciousness</a:t>
            </a:r>
          </a:p>
          <a:p>
            <a:pPr marL="452438" indent="-457200">
              <a:buFont typeface="+mj-lt"/>
              <a:buAutoNum type="arabicPeriod"/>
            </a:pPr>
            <a:r>
              <a:rPr lang="en-CA" sz="2200" dirty="0"/>
              <a:t>Body (physical form) + awareness (formless) = </a:t>
            </a:r>
            <a:r>
              <a:rPr lang="en-CA" sz="2200" b="1" dirty="0"/>
              <a:t>Somatosensory/Body consciousness</a:t>
            </a:r>
          </a:p>
          <a:p>
            <a:pPr marL="452438" indent="-457200">
              <a:buFont typeface="+mj-lt"/>
              <a:buAutoNum type="arabicPeriod"/>
            </a:pPr>
            <a:endParaRPr lang="en-CA" sz="2200" b="1" dirty="0"/>
          </a:p>
          <a:p>
            <a:pPr marL="0" indent="0" algn="ctr">
              <a:buNone/>
            </a:pPr>
            <a:r>
              <a:rPr lang="en-CA" sz="2200" dirty="0"/>
              <a:t>Puzzle for Modern Neuroscience and Artificial Intelligence: </a:t>
            </a:r>
            <a:br>
              <a:rPr lang="en-CA" sz="2200" b="1" dirty="0"/>
            </a:br>
            <a:r>
              <a:rPr lang="en-CA" sz="2200" b="1" i="1" dirty="0"/>
              <a:t>“Is awareness a function of the physical (brain), or is it something more?”</a:t>
            </a:r>
            <a:endParaRPr lang="en-US" sz="2200" b="1" i="1" dirty="0"/>
          </a:p>
        </p:txBody>
      </p:sp>
    </p:spTree>
    <p:extLst>
      <p:ext uri="{BB962C8B-B14F-4D97-AF65-F5344CB8AC3E}">
        <p14:creationId xmlns:p14="http://schemas.microsoft.com/office/powerpoint/2010/main" val="56412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11BE5-A77B-76FB-251E-2A0977E055FF}"/>
              </a:ext>
            </a:extLst>
          </p:cNvPr>
          <p:cNvSpPr>
            <a:spLocks noGrp="1"/>
          </p:cNvSpPr>
          <p:nvPr>
            <p:ph type="title"/>
          </p:nvPr>
        </p:nvSpPr>
        <p:spPr>
          <a:xfrm>
            <a:off x="1293812" y="332656"/>
            <a:ext cx="9601200" cy="1143000"/>
          </a:xfrm>
        </p:spPr>
        <p:txBody>
          <a:bodyPr/>
          <a:lstStyle/>
          <a:p>
            <a:pPr algn="ctr"/>
            <a:r>
              <a:rPr lang="en-CA" b="1" dirty="0"/>
              <a:t>6</a:t>
            </a:r>
            <a:r>
              <a:rPr lang="en-CA" b="1" baseline="30000" dirty="0"/>
              <a:t>th</a:t>
            </a:r>
            <a:r>
              <a:rPr lang="en-CA" b="1" dirty="0"/>
              <a:t> Consciousness of Mentalization</a:t>
            </a:r>
            <a:endParaRPr lang="en-US" b="1" dirty="0"/>
          </a:p>
        </p:txBody>
      </p:sp>
      <p:sp>
        <p:nvSpPr>
          <p:cNvPr id="3" name="Content Placeholder 2">
            <a:extLst>
              <a:ext uri="{FF2B5EF4-FFF2-40B4-BE49-F238E27FC236}">
                <a16:creationId xmlns:a16="http://schemas.microsoft.com/office/drawing/2014/main" id="{66C19967-B2F8-A050-912E-8489418FB874}"/>
              </a:ext>
            </a:extLst>
          </p:cNvPr>
          <p:cNvSpPr>
            <a:spLocks noGrp="1"/>
          </p:cNvSpPr>
          <p:nvPr>
            <p:ph idx="1"/>
          </p:nvPr>
        </p:nvSpPr>
        <p:spPr>
          <a:xfrm>
            <a:off x="1293812" y="1676400"/>
            <a:ext cx="10273207" cy="4495800"/>
          </a:xfrm>
        </p:spPr>
        <p:txBody>
          <a:bodyPr>
            <a:normAutofit lnSpcReduction="10000"/>
          </a:bodyPr>
          <a:lstStyle/>
          <a:p>
            <a:r>
              <a:rPr lang="en-CA" dirty="0"/>
              <a:t>This mechanism turns everything </a:t>
            </a:r>
            <a:r>
              <a:rPr lang="en-US" dirty="0"/>
              <a:t>received by the first five into a different </a:t>
            </a:r>
            <a:r>
              <a:rPr lang="en-CA" dirty="0"/>
              <a:t>form: “Mentalization,” which can be an object of perception.</a:t>
            </a:r>
          </a:p>
          <a:p>
            <a:pPr lvl="1"/>
            <a:r>
              <a:rPr lang="en-CA" dirty="0"/>
              <a:t>Thoughts (transformed from sound input as language)</a:t>
            </a:r>
          </a:p>
          <a:p>
            <a:pPr lvl="1"/>
            <a:r>
              <a:rPr lang="en-CA" dirty="0"/>
              <a:t>Images (transformed from sight input as visual mentalization)</a:t>
            </a:r>
          </a:p>
          <a:p>
            <a:pPr lvl="1"/>
            <a:r>
              <a:rPr lang="en-CA" dirty="0"/>
              <a:t>Olfactory residuals (transformed from smell input as mentalization)</a:t>
            </a:r>
          </a:p>
          <a:p>
            <a:pPr lvl="1"/>
            <a:r>
              <a:rPr lang="en-CA" dirty="0" err="1"/>
              <a:t>Gustastion</a:t>
            </a:r>
            <a:r>
              <a:rPr lang="en-CA" dirty="0"/>
              <a:t> residuals (transformed from taste input as mentalization)</a:t>
            </a:r>
          </a:p>
          <a:p>
            <a:pPr lvl="1"/>
            <a:r>
              <a:rPr lang="en-CA" dirty="0"/>
              <a:t>Somatosensory residuals (transformed from body sensory as mentalization)</a:t>
            </a:r>
          </a:p>
          <a:p>
            <a:r>
              <a:rPr lang="en-CA" dirty="0"/>
              <a:t>Mentalization Consciousness transforms sensory input and awareness into mental aspects and perceptions that can be stored and recalled differently than the original experience. </a:t>
            </a:r>
          </a:p>
          <a:p>
            <a:r>
              <a:rPr lang="en-CA" dirty="0"/>
              <a:t>It turns every experience from the first five consciousnesses into something of mind that can be grasped.</a:t>
            </a:r>
            <a:endParaRPr lang="en-US" dirty="0"/>
          </a:p>
        </p:txBody>
      </p:sp>
    </p:spTree>
    <p:extLst>
      <p:ext uri="{BB962C8B-B14F-4D97-AF65-F5344CB8AC3E}">
        <p14:creationId xmlns:p14="http://schemas.microsoft.com/office/powerpoint/2010/main" val="286737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950B8-CBBA-E12B-694F-82A67B9D22C7}"/>
              </a:ext>
            </a:extLst>
          </p:cNvPr>
          <p:cNvSpPr>
            <a:spLocks noGrp="1"/>
          </p:cNvSpPr>
          <p:nvPr>
            <p:ph type="title"/>
          </p:nvPr>
        </p:nvSpPr>
        <p:spPr>
          <a:xfrm>
            <a:off x="1293813" y="381000"/>
            <a:ext cx="9601200" cy="1247800"/>
          </a:xfrm>
        </p:spPr>
        <p:txBody>
          <a:bodyPr>
            <a:normAutofit/>
          </a:bodyPr>
          <a:lstStyle/>
          <a:p>
            <a:pPr algn="ctr"/>
            <a:r>
              <a:rPr lang="en-CA" b="1" dirty="0"/>
              <a:t>7</a:t>
            </a:r>
            <a:r>
              <a:rPr lang="en-CA" b="1" baseline="30000" dirty="0"/>
              <a:t>th</a:t>
            </a:r>
            <a:r>
              <a:rPr lang="en-CA" b="1" dirty="0"/>
              <a:t> Consciousness: </a:t>
            </a:r>
            <a:br>
              <a:rPr lang="en-CA" b="1" dirty="0"/>
            </a:br>
            <a:r>
              <a:rPr lang="en-CA" b="1" dirty="0"/>
              <a:t>Original Source of Self/ Deluded Awareness</a:t>
            </a:r>
            <a:endParaRPr lang="en-US" b="1" dirty="0"/>
          </a:p>
        </p:txBody>
      </p:sp>
      <p:sp>
        <p:nvSpPr>
          <p:cNvPr id="3" name="Content Placeholder 2">
            <a:extLst>
              <a:ext uri="{FF2B5EF4-FFF2-40B4-BE49-F238E27FC236}">
                <a16:creationId xmlns:a16="http://schemas.microsoft.com/office/drawing/2014/main" id="{CE412F6A-25C2-6A9F-9272-7AA0402380E6}"/>
              </a:ext>
            </a:extLst>
          </p:cNvPr>
          <p:cNvSpPr>
            <a:spLocks noGrp="1"/>
          </p:cNvSpPr>
          <p:nvPr>
            <p:ph idx="1"/>
          </p:nvPr>
        </p:nvSpPr>
        <p:spPr>
          <a:xfrm>
            <a:off x="1264768" y="1988840"/>
            <a:ext cx="9601200" cy="4903440"/>
          </a:xfrm>
        </p:spPr>
        <p:txBody>
          <a:bodyPr/>
          <a:lstStyle/>
          <a:p>
            <a:r>
              <a:rPr lang="en-US" dirty="0"/>
              <a:t> </a:t>
            </a:r>
            <a:r>
              <a:rPr lang="en-US" dirty="0" err="1"/>
              <a:t>Avijjā</a:t>
            </a:r>
            <a:r>
              <a:rPr lang="en-US" dirty="0"/>
              <a:t> </a:t>
            </a:r>
            <a:r>
              <a:rPr lang="en-US" dirty="0" err="1"/>
              <a:t>Vijñāna</a:t>
            </a:r>
            <a:r>
              <a:rPr lang="en-US" dirty="0"/>
              <a:t> (</a:t>
            </a:r>
            <a:r>
              <a:rPr lang="zh-TW" altLang="en-US" b="0" i="0" dirty="0">
                <a:solidFill>
                  <a:srgbClr val="474747"/>
                </a:solidFill>
                <a:effectLst/>
                <a:latin typeface="Arial" panose="020B0604020202020204" pitchFamily="34" charset="0"/>
              </a:rPr>
              <a:t>無明 </a:t>
            </a:r>
            <a:r>
              <a:rPr lang="en-CA" altLang="zh-TW" b="0" i="0" dirty="0">
                <a:solidFill>
                  <a:srgbClr val="474747"/>
                </a:solidFill>
                <a:effectLst/>
                <a:latin typeface="Arial" panose="020B0604020202020204" pitchFamily="34" charset="0"/>
              </a:rPr>
              <a:t>Non-Clarity</a:t>
            </a:r>
            <a:r>
              <a:rPr lang="en-US" altLang="zh-TW" dirty="0">
                <a:solidFill>
                  <a:srgbClr val="474747"/>
                </a:solidFill>
                <a:latin typeface="Arial" panose="020B0604020202020204" pitchFamily="34" charset="0"/>
              </a:rPr>
              <a:t>) - </a:t>
            </a:r>
            <a:r>
              <a:rPr lang="en-US" altLang="zh-TW" dirty="0">
                <a:latin typeface="+mn-ea"/>
              </a:rPr>
              <a:t>Original Source of Self-Perception causing the deluded experience of “subject and object” duality</a:t>
            </a:r>
          </a:p>
          <a:p>
            <a:r>
              <a:rPr lang="en-US" dirty="0"/>
              <a:t>This filter operates below awareness, localizes experiences through the perception of “personal observer source,” and universalizes experiences through intuitive perceptions through the </a:t>
            </a:r>
            <a:r>
              <a:rPr lang="en-US" dirty="0" err="1"/>
              <a:t>alayavijnana</a:t>
            </a:r>
            <a:r>
              <a:rPr lang="en-US" dirty="0"/>
              <a:t> (collective unconscious)</a:t>
            </a:r>
          </a:p>
          <a:p>
            <a:r>
              <a:rPr lang="en-US" dirty="0"/>
              <a:t>It keeps the gate between unconscious and conscious awareness. It taints the </a:t>
            </a:r>
            <a:r>
              <a:rPr lang="en-US" i="1" dirty="0"/>
              <a:t>conditioned seeds </a:t>
            </a:r>
            <a:r>
              <a:rPr lang="en-US" dirty="0"/>
              <a:t>that arise into awareness with duality and self-perception, leading to further grasping and development of seeds. </a:t>
            </a:r>
          </a:p>
        </p:txBody>
      </p:sp>
    </p:spTree>
    <p:extLst>
      <p:ext uri="{BB962C8B-B14F-4D97-AF65-F5344CB8AC3E}">
        <p14:creationId xmlns:p14="http://schemas.microsoft.com/office/powerpoint/2010/main" val="3643375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8CB6B-10B4-20F1-AF4F-FC9EBE47399F}"/>
              </a:ext>
            </a:extLst>
          </p:cNvPr>
          <p:cNvSpPr>
            <a:spLocks noGrp="1"/>
          </p:cNvSpPr>
          <p:nvPr>
            <p:ph type="title"/>
          </p:nvPr>
        </p:nvSpPr>
        <p:spPr>
          <a:xfrm>
            <a:off x="981844" y="381000"/>
            <a:ext cx="10153127" cy="599728"/>
          </a:xfrm>
        </p:spPr>
        <p:txBody>
          <a:bodyPr/>
          <a:lstStyle/>
          <a:p>
            <a:r>
              <a:rPr lang="en-CA" dirty="0"/>
              <a:t>8</a:t>
            </a:r>
            <a:r>
              <a:rPr lang="en-CA" baseline="30000" dirty="0"/>
              <a:t>th</a:t>
            </a:r>
            <a:r>
              <a:rPr lang="en-CA" dirty="0"/>
              <a:t> Consciousness: Storehouse or Unconscious</a:t>
            </a:r>
            <a:endParaRPr lang="en-US" dirty="0"/>
          </a:p>
        </p:txBody>
      </p:sp>
      <p:sp>
        <p:nvSpPr>
          <p:cNvPr id="3" name="Content Placeholder 2">
            <a:extLst>
              <a:ext uri="{FF2B5EF4-FFF2-40B4-BE49-F238E27FC236}">
                <a16:creationId xmlns:a16="http://schemas.microsoft.com/office/drawing/2014/main" id="{54C2FE9C-CF16-65E8-C90E-EFDFA36D6FB9}"/>
              </a:ext>
            </a:extLst>
          </p:cNvPr>
          <p:cNvSpPr>
            <a:spLocks noGrp="1"/>
          </p:cNvSpPr>
          <p:nvPr>
            <p:ph idx="1"/>
          </p:nvPr>
        </p:nvSpPr>
        <p:spPr>
          <a:xfrm>
            <a:off x="765820" y="1196752"/>
            <a:ext cx="10873208" cy="5400600"/>
          </a:xfrm>
        </p:spPr>
        <p:txBody>
          <a:bodyPr/>
          <a:lstStyle/>
          <a:p>
            <a:r>
              <a:rPr lang="en-CA" dirty="0"/>
              <a:t>Storehouse (</a:t>
            </a:r>
            <a:r>
              <a:rPr lang="en-US" b="0" i="1" dirty="0" err="1">
                <a:effectLst/>
                <a:latin typeface="Arial" panose="020B0604020202020204" pitchFamily="34" charset="0"/>
              </a:rPr>
              <a:t>ālāya-vijñāna</a:t>
            </a:r>
            <a:r>
              <a:rPr lang="en-US" i="1" dirty="0">
                <a:latin typeface="Arial" panose="020B0604020202020204" pitchFamily="34" charset="0"/>
              </a:rPr>
              <a:t>) </a:t>
            </a:r>
            <a:r>
              <a:rPr lang="en-CA" dirty="0"/>
              <a:t>operates below awareness but encompasses all things above and below awareness</a:t>
            </a:r>
          </a:p>
          <a:p>
            <a:r>
              <a:rPr lang="en-CA" dirty="0"/>
              <a:t>Only that which exists in the storehouse can exist in awareness </a:t>
            </a:r>
          </a:p>
          <a:p>
            <a:r>
              <a:rPr lang="en-CA" dirty="0"/>
              <a:t>Store House is a </a:t>
            </a:r>
            <a:r>
              <a:rPr lang="en-CA" b="1" dirty="0"/>
              <a:t>repository of all conditionings </a:t>
            </a:r>
            <a:r>
              <a:rPr lang="en-CA" dirty="0"/>
              <a:t>(personal and impersonal), not accessible by awareness unless the right environment/conditionings present themselves for it to become conscious.</a:t>
            </a:r>
          </a:p>
          <a:p>
            <a:r>
              <a:rPr lang="en-CA" dirty="0"/>
              <a:t>In a sentient being, it’s personal, going beyond the boundaries of perception or personal awareness; it’s impersonal (collective unconscious), which holds everything else. </a:t>
            </a:r>
          </a:p>
          <a:p>
            <a:r>
              <a:rPr lang="en-CA" dirty="0"/>
              <a:t>By itself, Storehouse is neutral and reflexive.</a:t>
            </a:r>
          </a:p>
          <a:p>
            <a:endParaRPr lang="en-CA" dirty="0"/>
          </a:p>
          <a:p>
            <a:endParaRPr lang="en-US" dirty="0"/>
          </a:p>
        </p:txBody>
      </p:sp>
    </p:spTree>
    <p:extLst>
      <p:ext uri="{BB962C8B-B14F-4D97-AF65-F5344CB8AC3E}">
        <p14:creationId xmlns:p14="http://schemas.microsoft.com/office/powerpoint/2010/main" val="3526220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F00BC-0CDC-BE49-29E2-9068142EA28F}"/>
              </a:ext>
            </a:extLst>
          </p:cNvPr>
          <p:cNvSpPr>
            <a:spLocks noGrp="1"/>
          </p:cNvSpPr>
          <p:nvPr>
            <p:ph type="title"/>
          </p:nvPr>
        </p:nvSpPr>
        <p:spPr/>
        <p:txBody>
          <a:bodyPr/>
          <a:lstStyle/>
          <a:p>
            <a:pPr algn="ctr"/>
            <a:r>
              <a:rPr lang="en-CA" dirty="0"/>
              <a:t>Transformation of Consciousness</a:t>
            </a:r>
            <a:br>
              <a:rPr lang="en-CA" dirty="0"/>
            </a:br>
            <a:r>
              <a:rPr lang="en-CA" dirty="0"/>
              <a:t>How the Self is Created</a:t>
            </a:r>
            <a:endParaRPr lang="en-US" dirty="0"/>
          </a:p>
        </p:txBody>
      </p:sp>
      <p:sp>
        <p:nvSpPr>
          <p:cNvPr id="3" name="Content Placeholder 2">
            <a:extLst>
              <a:ext uri="{FF2B5EF4-FFF2-40B4-BE49-F238E27FC236}">
                <a16:creationId xmlns:a16="http://schemas.microsoft.com/office/drawing/2014/main" id="{681EA40E-6E11-3AC2-C5AC-F48A7FABE0DB}"/>
              </a:ext>
            </a:extLst>
          </p:cNvPr>
          <p:cNvSpPr>
            <a:spLocks noGrp="1"/>
          </p:cNvSpPr>
          <p:nvPr>
            <p:ph idx="1"/>
          </p:nvPr>
        </p:nvSpPr>
        <p:spPr>
          <a:xfrm>
            <a:off x="837828" y="1676400"/>
            <a:ext cx="10801199" cy="5136976"/>
          </a:xfrm>
        </p:spPr>
        <p:txBody>
          <a:bodyPr>
            <a:normAutofit fontScale="92500"/>
          </a:bodyPr>
          <a:lstStyle/>
          <a:p>
            <a:pPr marL="0" indent="0">
              <a:buNone/>
            </a:pPr>
            <a:r>
              <a:rPr lang="en-CA" b="1" dirty="0">
                <a:solidFill>
                  <a:schemeClr val="bg2">
                    <a:lumMod val="25000"/>
                  </a:schemeClr>
                </a:solidFill>
              </a:rPr>
              <a:t>1</a:t>
            </a:r>
            <a:r>
              <a:rPr lang="en-CA" b="1" baseline="30000" dirty="0">
                <a:solidFill>
                  <a:schemeClr val="bg2">
                    <a:lumMod val="25000"/>
                  </a:schemeClr>
                </a:solidFill>
              </a:rPr>
              <a:t>st</a:t>
            </a:r>
            <a:r>
              <a:rPr lang="en-CA" b="1" dirty="0">
                <a:solidFill>
                  <a:schemeClr val="bg2">
                    <a:lumMod val="25000"/>
                  </a:schemeClr>
                </a:solidFill>
              </a:rPr>
              <a:t> Transformation: </a:t>
            </a:r>
            <a:r>
              <a:rPr lang="en-CA" dirty="0"/>
              <a:t>(</a:t>
            </a:r>
            <a:r>
              <a:rPr lang="en-CA" dirty="0" err="1"/>
              <a:t>ālāyavijñāna</a:t>
            </a:r>
            <a:r>
              <a:rPr lang="en-CA" dirty="0"/>
              <a:t>)</a:t>
            </a:r>
            <a:endParaRPr lang="en-US" dirty="0"/>
          </a:p>
          <a:p>
            <a:pPr marL="342900" indent="-342900">
              <a:buFont typeface="Wingdings" panose="05000000000000000000" pitchFamily="2" charset="2"/>
              <a:buChar char="Ø"/>
            </a:pPr>
            <a:r>
              <a:rPr lang="en-CA" sz="2200" dirty="0"/>
              <a:t>Occurs in the Storehouse Consciousness, where all things mental, its seeds (conditioned processes) are stored.</a:t>
            </a:r>
          </a:p>
          <a:p>
            <a:pPr marL="0" indent="0">
              <a:buNone/>
            </a:pPr>
            <a:r>
              <a:rPr lang="en-CA" b="1" dirty="0"/>
              <a:t>2</a:t>
            </a:r>
            <a:r>
              <a:rPr lang="en-CA" b="1" baseline="30000" dirty="0"/>
              <a:t>nd</a:t>
            </a:r>
            <a:r>
              <a:rPr lang="en-CA" b="1" dirty="0"/>
              <a:t> Transformation: </a:t>
            </a:r>
            <a:r>
              <a:rPr lang="en-CA" dirty="0"/>
              <a:t>(manana)</a:t>
            </a:r>
          </a:p>
          <a:p>
            <a:pPr marL="342900" indent="-342900">
              <a:buFont typeface="Wingdings" panose="05000000000000000000" pitchFamily="2" charset="2"/>
              <a:buChar char="Ø"/>
            </a:pPr>
            <a:r>
              <a:rPr lang="en-CA" sz="2200" dirty="0"/>
              <a:t>Self-consciousness or self-view occurs. Subject and object duality begins in the stream of consciousness. Alaya is defiled by self-interest. No conceptualization has occurred yet.</a:t>
            </a:r>
          </a:p>
          <a:p>
            <a:pPr marL="0" indent="0">
              <a:buNone/>
            </a:pPr>
            <a:r>
              <a:rPr lang="en-CA" b="1" dirty="0"/>
              <a:t>3</a:t>
            </a:r>
            <a:r>
              <a:rPr lang="en-CA" b="1" baseline="30000" dirty="0"/>
              <a:t>rd</a:t>
            </a:r>
            <a:r>
              <a:rPr lang="en-CA" b="1" dirty="0"/>
              <a:t> Transformation: </a:t>
            </a:r>
            <a:r>
              <a:rPr lang="en-CA" dirty="0"/>
              <a:t>(</a:t>
            </a:r>
            <a:r>
              <a:rPr lang="en-CA" dirty="0" err="1"/>
              <a:t>viṣayavijñapti</a:t>
            </a:r>
            <a:r>
              <a:rPr lang="en-CA" dirty="0"/>
              <a:t>)</a:t>
            </a:r>
          </a:p>
          <a:p>
            <a:pPr marL="342900" indent="-342900">
              <a:buFont typeface="Wingdings" panose="05000000000000000000" pitchFamily="2" charset="2"/>
              <a:buChar char="Ø"/>
            </a:pPr>
            <a:r>
              <a:rPr lang="en-CA" sz="2200" dirty="0"/>
              <a:t>The “concept of the object” develops, which gives rise to the propensity to “grasping” or “avoiding/aversion” of objects. </a:t>
            </a:r>
          </a:p>
          <a:p>
            <a:pPr marL="342900" indent="-342900">
              <a:buFont typeface="Wingdings" panose="05000000000000000000" pitchFamily="2" charset="2"/>
              <a:buChar char="Ø"/>
            </a:pPr>
            <a:r>
              <a:rPr lang="en-US" sz="2200" dirty="0"/>
              <a:t>Vasubandhu is critical of this step, not because it relates to the conception of an object but because it generates grasping after a "real object" (sad </a:t>
            </a:r>
            <a:r>
              <a:rPr lang="en-US" sz="2200" dirty="0" err="1"/>
              <a:t>artha</a:t>
            </a:r>
            <a:r>
              <a:rPr lang="en-US" sz="2200" dirty="0"/>
              <a:t>), even when it is no more than a conception (</a:t>
            </a:r>
            <a:r>
              <a:rPr lang="en-US" sz="2200" dirty="0" err="1"/>
              <a:t>vijnapti</a:t>
            </a:r>
            <a:r>
              <a:rPr lang="en-US" sz="2200" dirty="0"/>
              <a:t>) that combines experience and reflection.</a:t>
            </a:r>
            <a:endParaRPr lang="en-CA" sz="2200" dirty="0"/>
          </a:p>
          <a:p>
            <a:pPr marL="342900" indent="-342900">
              <a:buFont typeface="Wingdings" panose="05000000000000000000" pitchFamily="2" charset="2"/>
              <a:buChar char="Ø"/>
            </a:pPr>
            <a:endParaRPr lang="en-CA" dirty="0"/>
          </a:p>
        </p:txBody>
      </p:sp>
    </p:spTree>
    <p:extLst>
      <p:ext uri="{BB962C8B-B14F-4D97-AF65-F5344CB8AC3E}">
        <p14:creationId xmlns:p14="http://schemas.microsoft.com/office/powerpoint/2010/main" val="1423803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A9D204D9-DFC9-173B-C4BD-F8F5A5BEA3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61964" y="188640"/>
            <a:ext cx="8424936" cy="6414175"/>
          </a:xfrm>
        </p:spPr>
      </p:pic>
    </p:spTree>
    <p:extLst>
      <p:ext uri="{BB962C8B-B14F-4D97-AF65-F5344CB8AC3E}">
        <p14:creationId xmlns:p14="http://schemas.microsoft.com/office/powerpoint/2010/main" val="3734375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dirty="0"/>
              <a:t>Covered in this session</a:t>
            </a:r>
          </a:p>
        </p:txBody>
      </p:sp>
      <p:sp>
        <p:nvSpPr>
          <p:cNvPr id="14" name="Content Placeholder 13"/>
          <p:cNvSpPr>
            <a:spLocks noGrp="1"/>
          </p:cNvSpPr>
          <p:nvPr>
            <p:ph idx="1"/>
          </p:nvPr>
        </p:nvSpPr>
        <p:spPr>
          <a:xfrm>
            <a:off x="1413893" y="1772816"/>
            <a:ext cx="9793088" cy="4399384"/>
          </a:xfrm>
        </p:spPr>
        <p:txBody>
          <a:bodyPr/>
          <a:lstStyle/>
          <a:p>
            <a:pPr marL="342900" indent="-342900"/>
            <a:r>
              <a:rPr lang="en-CA" dirty="0"/>
              <a:t>What is </a:t>
            </a:r>
            <a:r>
              <a:rPr lang="en-CA" dirty="0" err="1"/>
              <a:t>Yogachara</a:t>
            </a:r>
            <a:r>
              <a:rPr lang="en-CA" dirty="0"/>
              <a:t>?</a:t>
            </a:r>
          </a:p>
          <a:p>
            <a:pPr marL="342900" indent="-342900"/>
            <a:r>
              <a:rPr lang="en-CA" dirty="0"/>
              <a:t>The Three Natures (Cliff’s Notes version)</a:t>
            </a:r>
          </a:p>
          <a:p>
            <a:pPr marL="342900" indent="-342900"/>
            <a:r>
              <a:rPr lang="en-CA" dirty="0"/>
              <a:t>Eight Consciousnesses (Mental Factors)</a:t>
            </a:r>
          </a:p>
          <a:p>
            <a:pPr marL="342900" indent="-342900"/>
            <a:r>
              <a:rPr lang="en-CA" dirty="0"/>
              <a:t>Transformation of Consciousness</a:t>
            </a:r>
          </a:p>
          <a:p>
            <a:pPr marL="342900" indent="-342900"/>
            <a:r>
              <a:rPr lang="en-CA" dirty="0"/>
              <a:t>Four Ways of Knowing</a:t>
            </a:r>
          </a:p>
          <a:p>
            <a:pPr marL="342900" indent="-342900"/>
            <a:r>
              <a:rPr lang="en-CA" dirty="0"/>
              <a:t>Five Wisdoms</a:t>
            </a:r>
          </a:p>
          <a:p>
            <a:pPr marL="342900" indent="-342900"/>
            <a:endParaRPr lang="en-CA" dirty="0"/>
          </a:p>
          <a:p>
            <a:pPr marL="342900" indent="-342900"/>
            <a:endParaRPr lang="en-US" dirty="0"/>
          </a:p>
        </p:txBody>
      </p:sp>
      <p:pic>
        <p:nvPicPr>
          <p:cNvPr id="2" name="Picture 1">
            <a:extLst>
              <a:ext uri="{FF2B5EF4-FFF2-40B4-BE49-F238E27FC236}">
                <a16:creationId xmlns:a16="http://schemas.microsoft.com/office/drawing/2014/main" id="{A92C678B-A052-C4D7-3757-5D6C0A5E8049}"/>
              </a:ext>
            </a:extLst>
          </p:cNvPr>
          <p:cNvPicPr>
            <a:picLocks noChangeAspect="1"/>
          </p:cNvPicPr>
          <p:nvPr/>
        </p:nvPicPr>
        <p:blipFill>
          <a:blip r:embed="rId2"/>
          <a:srcRect l="18680" t="6800" r="19760" b="6800"/>
          <a:stretch/>
        </p:blipFill>
        <p:spPr>
          <a:xfrm>
            <a:off x="8179472" y="1700808"/>
            <a:ext cx="2999095" cy="4209256"/>
          </a:xfrm>
          <a:prstGeom prst="rect">
            <a:avLst/>
          </a:prstGeom>
        </p:spPr>
      </p:pic>
      <p:sp>
        <p:nvSpPr>
          <p:cNvPr id="3" name="TextBox 2">
            <a:extLst>
              <a:ext uri="{FF2B5EF4-FFF2-40B4-BE49-F238E27FC236}">
                <a16:creationId xmlns:a16="http://schemas.microsoft.com/office/drawing/2014/main" id="{7F9D1C31-C0E3-3146-1B84-2A5BA44E5791}"/>
              </a:ext>
            </a:extLst>
          </p:cNvPr>
          <p:cNvSpPr txBox="1"/>
          <p:nvPr/>
        </p:nvSpPr>
        <p:spPr>
          <a:xfrm>
            <a:off x="7390556" y="5910064"/>
            <a:ext cx="4694297" cy="867930"/>
          </a:xfrm>
          <a:prstGeom prst="rect">
            <a:avLst/>
          </a:prstGeom>
          <a:noFill/>
        </p:spPr>
        <p:txBody>
          <a:bodyPr wrap="none" rtlCol="0">
            <a:spAutoFit/>
          </a:bodyPr>
          <a:lstStyle/>
          <a:p>
            <a:pPr algn="ctr">
              <a:lnSpc>
                <a:spcPct val="90000"/>
              </a:lnSpc>
            </a:pPr>
            <a:r>
              <a:rPr lang="en-CA" sz="1400" i="1" dirty="0">
                <a:hlinkClick r:id="rId3"/>
              </a:rPr>
              <a:t>Asanga</a:t>
            </a:r>
            <a:r>
              <a:rPr lang="en-CA" sz="1400" i="1" dirty="0"/>
              <a:t> (4</a:t>
            </a:r>
            <a:r>
              <a:rPr lang="en-CA" sz="1400" i="1" baseline="30000" dirty="0"/>
              <a:t>th</a:t>
            </a:r>
            <a:r>
              <a:rPr lang="en-CA" sz="1400" i="1" dirty="0"/>
              <a:t> century C.E.), Tibetan depiction.</a:t>
            </a:r>
          </a:p>
          <a:p>
            <a:pPr algn="ctr">
              <a:lnSpc>
                <a:spcPct val="90000"/>
              </a:lnSpc>
            </a:pPr>
            <a:r>
              <a:rPr lang="en-CA" sz="1400" i="1" dirty="0"/>
              <a:t>Author of </a:t>
            </a:r>
            <a:r>
              <a:rPr lang="en-CA" sz="1400" i="1" dirty="0" err="1"/>
              <a:t>Yogācārabhūmi-Śāstra</a:t>
            </a:r>
            <a:r>
              <a:rPr lang="en-CA" sz="1400" i="1" dirty="0"/>
              <a:t>,</a:t>
            </a:r>
          </a:p>
          <a:p>
            <a:pPr algn="ctr">
              <a:lnSpc>
                <a:spcPct val="90000"/>
              </a:lnSpc>
            </a:pPr>
            <a:r>
              <a:rPr lang="en-US" sz="1400" i="1" dirty="0"/>
              <a:t>Verses Distinguishing the Middle and the Extremes, and</a:t>
            </a:r>
          </a:p>
          <a:p>
            <a:pPr algn="ctr">
              <a:lnSpc>
                <a:spcPct val="90000"/>
              </a:lnSpc>
            </a:pPr>
            <a:r>
              <a:rPr lang="en-US" sz="1400" i="1" dirty="0"/>
              <a:t>Adornment of </a:t>
            </a:r>
            <a:r>
              <a:rPr lang="en-US" sz="1400" i="1" dirty="0" err="1"/>
              <a:t>Mahāyāna</a:t>
            </a:r>
            <a:r>
              <a:rPr lang="en-US" sz="1400" i="1" dirty="0"/>
              <a:t> </a:t>
            </a:r>
            <a:r>
              <a:rPr lang="en-US" sz="1400" i="1" dirty="0" err="1"/>
              <a:t>Sūtras</a:t>
            </a:r>
            <a:endParaRPr lang="en-US" sz="1400" i="1" dirty="0"/>
          </a:p>
        </p:txBody>
      </p:sp>
    </p:spTree>
    <p:extLst>
      <p:ext uri="{BB962C8B-B14F-4D97-AF65-F5344CB8AC3E}">
        <p14:creationId xmlns:p14="http://schemas.microsoft.com/office/powerpoint/2010/main" val="127082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anim calcmode="lin" valueType="num">
                                      <p:cBhvr additive="base">
                                        <p:cTn id="31"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xEl>
                                              <p:pRg st="5" end="5"/>
                                            </p:txEl>
                                          </p:spTgt>
                                        </p:tgtEl>
                                        <p:attrNameLst>
                                          <p:attrName>style.visibility</p:attrName>
                                        </p:attrNameLst>
                                      </p:cBhvr>
                                      <p:to>
                                        <p:strVal val="visible"/>
                                      </p:to>
                                    </p:set>
                                    <p:anim calcmode="lin" valueType="num">
                                      <p:cBhvr additive="base">
                                        <p:cTn id="37"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F2681-60EB-ADA0-CDBF-8D74F3531FB4}"/>
              </a:ext>
            </a:extLst>
          </p:cNvPr>
          <p:cNvSpPr>
            <a:spLocks noGrp="1"/>
          </p:cNvSpPr>
          <p:nvPr>
            <p:ph type="title"/>
          </p:nvPr>
        </p:nvSpPr>
        <p:spPr/>
        <p:txBody>
          <a:bodyPr/>
          <a:lstStyle/>
          <a:p>
            <a:pPr algn="ctr"/>
            <a:r>
              <a:rPr lang="en-CA" dirty="0"/>
              <a:t>Four Ways of Knowing</a:t>
            </a:r>
            <a:endParaRPr lang="en-US" dirty="0"/>
          </a:p>
        </p:txBody>
      </p:sp>
      <p:sp>
        <p:nvSpPr>
          <p:cNvPr id="3" name="Content Placeholder 2">
            <a:extLst>
              <a:ext uri="{FF2B5EF4-FFF2-40B4-BE49-F238E27FC236}">
                <a16:creationId xmlns:a16="http://schemas.microsoft.com/office/drawing/2014/main" id="{BE5E19B3-A2C5-B145-DFE6-A029283B2AB1}"/>
              </a:ext>
            </a:extLst>
          </p:cNvPr>
          <p:cNvSpPr>
            <a:spLocks noGrp="1"/>
          </p:cNvSpPr>
          <p:nvPr>
            <p:ph idx="1"/>
          </p:nvPr>
        </p:nvSpPr>
        <p:spPr/>
        <p:txBody>
          <a:bodyPr>
            <a:normAutofit fontScale="77500" lnSpcReduction="20000"/>
          </a:bodyPr>
          <a:lstStyle/>
          <a:p>
            <a:pPr algn="l" fontAlgn="base">
              <a:spcAft>
                <a:spcPts val="1800"/>
              </a:spcAft>
              <a:buNone/>
            </a:pPr>
            <a:r>
              <a:rPr lang="en-US" b="1" i="0" dirty="0">
                <a:solidFill>
                  <a:srgbClr val="333333"/>
                </a:solidFill>
                <a:effectLst/>
                <a:latin typeface="Arimo"/>
              </a:rPr>
              <a:t>Zen Meditation is a Process of Transformation of the 8 Consciousnesses – </a:t>
            </a:r>
            <a:r>
              <a:rPr lang="en-US" b="0" i="0" dirty="0">
                <a:solidFill>
                  <a:srgbClr val="333333"/>
                </a:solidFill>
                <a:effectLst/>
                <a:latin typeface="Arimo"/>
              </a:rPr>
              <a:t>Post Kensho/Satori, one transforms the seeds of Karma (conditionings) or processes of the Self into </a:t>
            </a:r>
            <a:r>
              <a:rPr lang="en-US" b="1" i="0" dirty="0">
                <a:solidFill>
                  <a:srgbClr val="333333"/>
                </a:solidFill>
                <a:effectLst/>
                <a:latin typeface="Arimo"/>
              </a:rPr>
              <a:t>Four Ways of Knowing</a:t>
            </a:r>
            <a:r>
              <a:rPr lang="en-US" b="0" i="0" dirty="0">
                <a:solidFill>
                  <a:srgbClr val="333333"/>
                </a:solidFill>
                <a:effectLst/>
                <a:latin typeface="Arimo"/>
              </a:rPr>
              <a:t>:</a:t>
            </a:r>
          </a:p>
          <a:p>
            <a:pPr algn="l" fontAlgn="base">
              <a:spcAft>
                <a:spcPts val="1800"/>
              </a:spcAft>
              <a:buFont typeface="+mj-lt"/>
              <a:buAutoNum type="arabicPeriod"/>
            </a:pPr>
            <a:r>
              <a:rPr lang="en-US" b="0" i="0" dirty="0">
                <a:solidFill>
                  <a:srgbClr val="333333"/>
                </a:solidFill>
                <a:effectLst/>
                <a:latin typeface="Arimo"/>
              </a:rPr>
              <a:t>Alaya-</a:t>
            </a:r>
            <a:r>
              <a:rPr lang="en-US" b="0" i="0" dirty="0" err="1">
                <a:solidFill>
                  <a:srgbClr val="333333"/>
                </a:solidFill>
                <a:effectLst/>
                <a:latin typeface="Arimo"/>
              </a:rPr>
              <a:t>vijnana</a:t>
            </a:r>
            <a:r>
              <a:rPr lang="en-US" b="0" i="0" dirty="0">
                <a:solidFill>
                  <a:srgbClr val="333333"/>
                </a:solidFill>
                <a:effectLst/>
                <a:latin typeface="Arimo"/>
              </a:rPr>
              <a:t> Storehouse </a:t>
            </a:r>
            <a:r>
              <a:rPr lang="en-US" dirty="0">
                <a:solidFill>
                  <a:srgbClr val="333333"/>
                </a:solidFill>
                <a:latin typeface="Arimo"/>
              </a:rPr>
              <a:t>C</a:t>
            </a:r>
            <a:r>
              <a:rPr lang="en-US" b="0" i="0" dirty="0">
                <a:solidFill>
                  <a:srgbClr val="333333"/>
                </a:solidFill>
                <a:effectLst/>
                <a:latin typeface="Arimo"/>
              </a:rPr>
              <a:t>onsciousness transforms into </a:t>
            </a:r>
            <a:r>
              <a:rPr lang="en-US" b="1" dirty="0">
                <a:solidFill>
                  <a:srgbClr val="333333"/>
                </a:solidFill>
                <a:latin typeface="Arimo"/>
              </a:rPr>
              <a:t>K</a:t>
            </a:r>
            <a:r>
              <a:rPr lang="en-US" b="1" i="0" dirty="0">
                <a:solidFill>
                  <a:srgbClr val="333333"/>
                </a:solidFill>
                <a:effectLst/>
                <a:latin typeface="Arimo"/>
              </a:rPr>
              <a:t>nowing of the Perfected </a:t>
            </a:r>
            <a:r>
              <a:rPr lang="en-US" b="1" dirty="0">
                <a:solidFill>
                  <a:srgbClr val="333333"/>
                </a:solidFill>
                <a:latin typeface="Arimo"/>
              </a:rPr>
              <a:t>M</a:t>
            </a:r>
            <a:r>
              <a:rPr lang="en-US" b="1" i="0" dirty="0">
                <a:solidFill>
                  <a:srgbClr val="333333"/>
                </a:solidFill>
                <a:effectLst/>
                <a:latin typeface="Arimo"/>
              </a:rPr>
              <a:t>irror </a:t>
            </a:r>
            <a:r>
              <a:rPr lang="en-US" i="0" dirty="0">
                <a:solidFill>
                  <a:srgbClr val="333333"/>
                </a:solidFill>
                <a:effectLst/>
                <a:latin typeface="Arimo"/>
              </a:rPr>
              <a:t>(reflecting things as they are = Thusness)</a:t>
            </a:r>
          </a:p>
          <a:p>
            <a:pPr algn="l" fontAlgn="base">
              <a:spcAft>
                <a:spcPts val="1800"/>
              </a:spcAft>
              <a:buFont typeface="+mj-lt"/>
              <a:buAutoNum type="arabicPeriod"/>
            </a:pPr>
            <a:r>
              <a:rPr lang="en-US" b="0" i="0" dirty="0">
                <a:solidFill>
                  <a:srgbClr val="333333"/>
                </a:solidFill>
                <a:effectLst/>
                <a:latin typeface="Arimo"/>
              </a:rPr>
              <a:t>Manas-</a:t>
            </a:r>
            <a:r>
              <a:rPr lang="en-US" b="0" i="0" dirty="0" err="1">
                <a:solidFill>
                  <a:srgbClr val="333333"/>
                </a:solidFill>
                <a:effectLst/>
                <a:latin typeface="Arimo"/>
              </a:rPr>
              <a:t>vijnana</a:t>
            </a:r>
            <a:r>
              <a:rPr lang="en-US" b="0" i="0" dirty="0">
                <a:solidFill>
                  <a:srgbClr val="333333"/>
                </a:solidFill>
                <a:effectLst/>
                <a:latin typeface="Arimo"/>
              </a:rPr>
              <a:t> Consciousness (Egoic Essence/Perception) transforms into </a:t>
            </a:r>
            <a:r>
              <a:rPr lang="en-US" b="1" dirty="0">
                <a:solidFill>
                  <a:srgbClr val="333333"/>
                </a:solidFill>
                <a:latin typeface="Arimo"/>
              </a:rPr>
              <a:t>K</a:t>
            </a:r>
            <a:r>
              <a:rPr lang="en-US" b="1" i="0" dirty="0">
                <a:solidFill>
                  <a:srgbClr val="333333"/>
                </a:solidFill>
                <a:effectLst/>
                <a:latin typeface="Arimo"/>
              </a:rPr>
              <a:t>nowing of Equanimity </a:t>
            </a:r>
            <a:r>
              <a:rPr lang="en-US" i="0" dirty="0">
                <a:solidFill>
                  <a:srgbClr val="333333"/>
                </a:solidFill>
                <a:effectLst/>
                <a:latin typeface="Arimo"/>
              </a:rPr>
              <a:t>(all things are </a:t>
            </a:r>
            <a:r>
              <a:rPr lang="en-US" dirty="0">
                <a:solidFill>
                  <a:srgbClr val="333333"/>
                </a:solidFill>
                <a:latin typeface="Arimo"/>
              </a:rPr>
              <a:t>e</a:t>
            </a:r>
            <a:r>
              <a:rPr lang="en-US" i="0" dirty="0">
                <a:solidFill>
                  <a:srgbClr val="333333"/>
                </a:solidFill>
                <a:effectLst/>
                <a:latin typeface="Arimo"/>
              </a:rPr>
              <a:t>qual in nature/wisdom of non-discrimination = Emptiness)</a:t>
            </a:r>
          </a:p>
          <a:p>
            <a:pPr algn="l" fontAlgn="base">
              <a:spcAft>
                <a:spcPts val="1800"/>
              </a:spcAft>
              <a:buFont typeface="+mj-lt"/>
              <a:buAutoNum type="arabicPeriod"/>
            </a:pPr>
            <a:r>
              <a:rPr lang="en-US" b="0" i="0" dirty="0">
                <a:solidFill>
                  <a:srgbClr val="333333"/>
                </a:solidFill>
                <a:effectLst/>
                <a:latin typeface="Arimo"/>
              </a:rPr>
              <a:t>6</a:t>
            </a:r>
            <a:r>
              <a:rPr lang="en-US" b="0" i="0" baseline="30000" dirty="0">
                <a:solidFill>
                  <a:srgbClr val="333333"/>
                </a:solidFill>
                <a:effectLst/>
                <a:latin typeface="Arimo"/>
              </a:rPr>
              <a:t>th</a:t>
            </a:r>
            <a:r>
              <a:rPr lang="en-US" b="0" i="0" dirty="0">
                <a:solidFill>
                  <a:srgbClr val="333333"/>
                </a:solidFill>
                <a:effectLst/>
                <a:latin typeface="Arimo"/>
              </a:rPr>
              <a:t> Consciousness (thinking/ discriminating) transforms into </a:t>
            </a:r>
            <a:r>
              <a:rPr lang="en-US" b="1" dirty="0">
                <a:solidFill>
                  <a:srgbClr val="333333"/>
                </a:solidFill>
                <a:latin typeface="Arimo"/>
              </a:rPr>
              <a:t>K</a:t>
            </a:r>
            <a:r>
              <a:rPr lang="en-US" b="1" i="0" dirty="0">
                <a:solidFill>
                  <a:srgbClr val="333333"/>
                </a:solidFill>
                <a:effectLst/>
                <a:latin typeface="Arimo"/>
              </a:rPr>
              <a:t>nowing of Clear </a:t>
            </a:r>
            <a:r>
              <a:rPr lang="en-US" b="1" dirty="0">
                <a:solidFill>
                  <a:srgbClr val="333333"/>
                </a:solidFill>
                <a:latin typeface="Arimo"/>
              </a:rPr>
              <a:t>O</a:t>
            </a:r>
            <a:r>
              <a:rPr lang="en-US" b="1" i="0" dirty="0">
                <a:solidFill>
                  <a:srgbClr val="333333"/>
                </a:solidFill>
                <a:effectLst/>
                <a:latin typeface="Arimo"/>
              </a:rPr>
              <a:t>bservation </a:t>
            </a:r>
            <a:r>
              <a:rPr lang="en-US" i="0" dirty="0">
                <a:solidFill>
                  <a:srgbClr val="333333"/>
                </a:solidFill>
                <a:effectLst/>
                <a:latin typeface="Arimo"/>
              </a:rPr>
              <a:t>(purified Rational Mind in being able to process clearly without </a:t>
            </a:r>
            <a:r>
              <a:rPr lang="en-US" dirty="0">
                <a:solidFill>
                  <a:srgbClr val="333333"/>
                </a:solidFill>
                <a:latin typeface="Arimo"/>
              </a:rPr>
              <a:t>m</a:t>
            </a:r>
            <a:r>
              <a:rPr lang="en-US" i="0" dirty="0">
                <a:solidFill>
                  <a:srgbClr val="333333"/>
                </a:solidFill>
                <a:effectLst/>
                <a:latin typeface="Arimo"/>
              </a:rPr>
              <a:t>ental </a:t>
            </a:r>
            <a:r>
              <a:rPr lang="en-US" dirty="0">
                <a:solidFill>
                  <a:srgbClr val="333333"/>
                </a:solidFill>
                <a:latin typeface="Arimo"/>
              </a:rPr>
              <a:t>o</a:t>
            </a:r>
            <a:r>
              <a:rPr lang="en-US" i="0" dirty="0">
                <a:solidFill>
                  <a:srgbClr val="333333"/>
                </a:solidFill>
                <a:effectLst/>
                <a:latin typeface="Arimo"/>
              </a:rPr>
              <a:t>bstruction)</a:t>
            </a:r>
          </a:p>
          <a:p>
            <a:pPr algn="l" fontAlgn="base">
              <a:spcAft>
                <a:spcPts val="1800"/>
              </a:spcAft>
              <a:buFont typeface="+mj-lt"/>
              <a:buAutoNum type="arabicPeriod"/>
            </a:pPr>
            <a:r>
              <a:rPr lang="en-US" b="0" i="0" dirty="0">
                <a:solidFill>
                  <a:srgbClr val="333333"/>
                </a:solidFill>
                <a:effectLst/>
                <a:latin typeface="Arimo"/>
              </a:rPr>
              <a:t>Five other consciousnesses transform into </a:t>
            </a:r>
            <a:r>
              <a:rPr lang="en-US" b="1" dirty="0">
                <a:solidFill>
                  <a:srgbClr val="333333"/>
                </a:solidFill>
                <a:latin typeface="Arimo"/>
              </a:rPr>
              <a:t>K</a:t>
            </a:r>
            <a:r>
              <a:rPr lang="en-US" b="1" i="0" dirty="0">
                <a:solidFill>
                  <a:srgbClr val="333333"/>
                </a:solidFill>
                <a:effectLst/>
                <a:latin typeface="Arimo"/>
              </a:rPr>
              <a:t>nowing of Perfected </a:t>
            </a:r>
            <a:r>
              <a:rPr lang="en-US" b="1" dirty="0">
                <a:solidFill>
                  <a:srgbClr val="333333"/>
                </a:solidFill>
                <a:latin typeface="Arimo"/>
              </a:rPr>
              <a:t>A</a:t>
            </a:r>
            <a:r>
              <a:rPr lang="en-US" b="1" i="0" dirty="0">
                <a:solidFill>
                  <a:srgbClr val="333333"/>
                </a:solidFill>
                <a:effectLst/>
                <a:latin typeface="Arimo"/>
              </a:rPr>
              <a:t>ction </a:t>
            </a:r>
            <a:r>
              <a:rPr lang="en-US" i="0" dirty="0">
                <a:solidFill>
                  <a:srgbClr val="333333"/>
                </a:solidFill>
                <a:effectLst/>
                <a:latin typeface="Arimo"/>
              </a:rPr>
              <a:t>(or the Perfected </a:t>
            </a:r>
            <a:r>
              <a:rPr lang="en-US" dirty="0">
                <a:solidFill>
                  <a:srgbClr val="333333"/>
                </a:solidFill>
                <a:latin typeface="Arimo"/>
              </a:rPr>
              <a:t>M</a:t>
            </a:r>
            <a:r>
              <a:rPr lang="en-US" i="0" dirty="0">
                <a:solidFill>
                  <a:srgbClr val="333333"/>
                </a:solidFill>
                <a:effectLst/>
                <a:latin typeface="Arimo"/>
              </a:rPr>
              <a:t>irror </a:t>
            </a:r>
            <a:r>
              <a:rPr lang="en-US" dirty="0">
                <a:solidFill>
                  <a:srgbClr val="333333"/>
                </a:solidFill>
                <a:latin typeface="Arimo"/>
              </a:rPr>
              <a:t>K</a:t>
            </a:r>
            <a:r>
              <a:rPr lang="en-US" i="0" dirty="0">
                <a:solidFill>
                  <a:srgbClr val="333333"/>
                </a:solidFill>
                <a:effectLst/>
                <a:latin typeface="Arimo"/>
              </a:rPr>
              <a:t>nowing in the sense-consciousness)</a:t>
            </a:r>
          </a:p>
          <a:p>
            <a:endParaRPr lang="en-US" dirty="0"/>
          </a:p>
        </p:txBody>
      </p:sp>
    </p:spTree>
    <p:extLst>
      <p:ext uri="{BB962C8B-B14F-4D97-AF65-F5344CB8AC3E}">
        <p14:creationId xmlns:p14="http://schemas.microsoft.com/office/powerpoint/2010/main" val="272660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58D58-F52D-A5BF-6F95-56EC2AA41C45}"/>
              </a:ext>
            </a:extLst>
          </p:cNvPr>
          <p:cNvSpPr>
            <a:spLocks noGrp="1"/>
          </p:cNvSpPr>
          <p:nvPr>
            <p:ph type="title"/>
          </p:nvPr>
        </p:nvSpPr>
        <p:spPr/>
        <p:txBody>
          <a:bodyPr>
            <a:normAutofit/>
          </a:bodyPr>
          <a:lstStyle/>
          <a:p>
            <a:r>
              <a:rPr lang="en-US" sz="3600" dirty="0"/>
              <a:t>Transformation of Consciousnesses</a:t>
            </a:r>
            <a:br>
              <a:rPr lang="en-US" sz="3600" dirty="0"/>
            </a:br>
            <a:endParaRPr lang="en-US" dirty="0"/>
          </a:p>
        </p:txBody>
      </p:sp>
      <p:sp>
        <p:nvSpPr>
          <p:cNvPr id="3" name="Content Placeholder 2">
            <a:extLst>
              <a:ext uri="{FF2B5EF4-FFF2-40B4-BE49-F238E27FC236}">
                <a16:creationId xmlns:a16="http://schemas.microsoft.com/office/drawing/2014/main" id="{DE65F4D5-B2DC-8B8F-AA3B-2A236F63391D}"/>
              </a:ext>
            </a:extLst>
          </p:cNvPr>
          <p:cNvSpPr>
            <a:spLocks noGrp="1"/>
          </p:cNvSpPr>
          <p:nvPr>
            <p:ph idx="1"/>
          </p:nvPr>
        </p:nvSpPr>
        <p:spPr>
          <a:xfrm>
            <a:off x="1341883" y="1340768"/>
            <a:ext cx="9553129" cy="4831432"/>
          </a:xfrm>
        </p:spPr>
        <p:txBody>
          <a:bodyPr>
            <a:noAutofit/>
          </a:bodyPr>
          <a:lstStyle/>
          <a:p>
            <a:pPr marL="0" indent="0">
              <a:buNone/>
            </a:pPr>
            <a:r>
              <a:rPr lang="en-US" sz="1800" dirty="0"/>
              <a:t>The way of knowing of the great reflecting mirror –mind clears </a:t>
            </a:r>
          </a:p>
          <a:p>
            <a:pPr marL="0" indent="0">
              <a:buNone/>
            </a:pPr>
            <a:r>
              <a:rPr lang="en-US" sz="1800" dirty="0"/>
              <a:t>The way of knowing equality – mind without afflictions </a:t>
            </a:r>
          </a:p>
          <a:p>
            <a:pPr marL="0" indent="0">
              <a:buNone/>
            </a:pPr>
            <a:r>
              <a:rPr lang="en-US" sz="1800" dirty="0"/>
              <a:t>The way of knowing through clear observation – absent of efforts </a:t>
            </a:r>
          </a:p>
          <a:p>
            <a:pPr marL="0" indent="0">
              <a:buNone/>
            </a:pPr>
            <a:r>
              <a:rPr lang="en-US" sz="1800" dirty="0"/>
              <a:t>The way of knowing perfected action – all has been done</a:t>
            </a:r>
          </a:p>
          <a:p>
            <a:pPr marL="0" indent="0">
              <a:buNone/>
            </a:pPr>
            <a:r>
              <a:rPr lang="en-US" sz="1800" dirty="0"/>
              <a:t>Five, six, seven, eight: the resulting fruits of planted seeds movements </a:t>
            </a:r>
          </a:p>
          <a:p>
            <a:pPr marL="0" indent="0">
              <a:buNone/>
            </a:pPr>
            <a:r>
              <a:rPr lang="en-US" sz="1800" dirty="0"/>
              <a:t>It only uses labels, not the true nature of reality </a:t>
            </a:r>
          </a:p>
          <a:p>
            <a:pPr marL="0" indent="0">
              <a:buNone/>
            </a:pPr>
            <a:r>
              <a:rPr lang="en-US" sz="1800" dirty="0"/>
              <a:t>If knowing knows without attachments </a:t>
            </a:r>
          </a:p>
          <a:p>
            <a:pPr marL="0" indent="0">
              <a:buNone/>
            </a:pPr>
            <a:r>
              <a:rPr lang="en-US" sz="1800" dirty="0"/>
              <a:t>Amidst bustling activities, stillness liberates. </a:t>
            </a:r>
          </a:p>
          <a:p>
            <a:endParaRPr lang="en-US" sz="1800" dirty="0"/>
          </a:p>
          <a:p>
            <a:pPr marL="0" indent="0" algn="r">
              <a:buNone/>
            </a:pPr>
            <a:r>
              <a:rPr lang="en-US" sz="1800" i="1" dirty="0"/>
              <a:t>~Hui Neng, 6th Patriarch of Chan/Zen China (638-713 AD)</a:t>
            </a:r>
          </a:p>
        </p:txBody>
      </p:sp>
    </p:spTree>
    <p:extLst>
      <p:ext uri="{BB962C8B-B14F-4D97-AF65-F5344CB8AC3E}">
        <p14:creationId xmlns:p14="http://schemas.microsoft.com/office/powerpoint/2010/main" val="813541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87595-D535-3499-2154-631AF7012A32}"/>
              </a:ext>
            </a:extLst>
          </p:cNvPr>
          <p:cNvSpPr>
            <a:spLocks noGrp="1"/>
          </p:cNvSpPr>
          <p:nvPr>
            <p:ph type="title"/>
          </p:nvPr>
        </p:nvSpPr>
        <p:spPr/>
        <p:txBody>
          <a:bodyPr/>
          <a:lstStyle/>
          <a:p>
            <a:pPr algn="ctr"/>
            <a:r>
              <a:rPr lang="en-CA" dirty="0"/>
              <a:t>Five Wisdoms (Dharmadhatu)</a:t>
            </a:r>
            <a:br>
              <a:rPr lang="en-CA" dirty="0"/>
            </a:br>
            <a:r>
              <a:rPr lang="en-CA" sz="2400" dirty="0"/>
              <a:t>Appears when the Mind is Purified</a:t>
            </a:r>
            <a:endParaRPr lang="en-US" sz="2400" dirty="0"/>
          </a:p>
        </p:txBody>
      </p:sp>
      <p:sp>
        <p:nvSpPr>
          <p:cNvPr id="3" name="Content Placeholder 2">
            <a:extLst>
              <a:ext uri="{FF2B5EF4-FFF2-40B4-BE49-F238E27FC236}">
                <a16:creationId xmlns:a16="http://schemas.microsoft.com/office/drawing/2014/main" id="{27BB6B57-8291-03CC-3662-99333AC3E637}"/>
              </a:ext>
            </a:extLst>
          </p:cNvPr>
          <p:cNvSpPr>
            <a:spLocks noGrp="1"/>
          </p:cNvSpPr>
          <p:nvPr>
            <p:ph idx="1"/>
          </p:nvPr>
        </p:nvSpPr>
        <p:spPr/>
        <p:txBody>
          <a:bodyPr/>
          <a:lstStyle/>
          <a:p>
            <a:pPr marL="452438" indent="-457200">
              <a:buFont typeface="+mj-lt"/>
              <a:buAutoNum type="arabicPeriod"/>
            </a:pPr>
            <a:r>
              <a:rPr lang="en-CA" b="1" dirty="0"/>
              <a:t>Wisdom of Suchness or Emptiness </a:t>
            </a:r>
            <a:r>
              <a:rPr lang="en-CA" dirty="0"/>
              <a:t>– Bare non-conceptualizing awareness / non-duality</a:t>
            </a:r>
          </a:p>
          <a:p>
            <a:pPr marL="452438" indent="-457200">
              <a:buFont typeface="+mj-lt"/>
              <a:buAutoNum type="arabicPeriod"/>
            </a:pPr>
            <a:r>
              <a:rPr lang="en-CA" b="1" dirty="0"/>
              <a:t>Wisdom of Mirror-Like Awareness </a:t>
            </a:r>
            <a:r>
              <a:rPr lang="en-CA" dirty="0"/>
              <a:t>– clearly reflecting what is</a:t>
            </a:r>
          </a:p>
          <a:p>
            <a:pPr marL="452438" indent="-457200">
              <a:buFont typeface="+mj-lt"/>
              <a:buAutoNum type="arabicPeriod"/>
            </a:pPr>
            <a:r>
              <a:rPr lang="en-CA" b="1" dirty="0"/>
              <a:t>Wisdom of Equality/Sameness </a:t>
            </a:r>
            <a:r>
              <a:rPr lang="en-CA" dirty="0"/>
              <a:t>– sees all phenomena with commonality that which arises and falls as emptiness</a:t>
            </a:r>
          </a:p>
          <a:p>
            <a:pPr marL="452438" indent="-457200">
              <a:buFont typeface="+mj-lt"/>
              <a:buAutoNum type="arabicPeriod"/>
            </a:pPr>
            <a:r>
              <a:rPr lang="en-CA" b="1" dirty="0"/>
              <a:t>Wisdom of Investigative Awareness </a:t>
            </a:r>
            <a:r>
              <a:rPr lang="en-CA" dirty="0"/>
              <a:t>– or sublime investigation without corruption</a:t>
            </a:r>
          </a:p>
          <a:p>
            <a:pPr marL="452438" indent="-457200">
              <a:buFont typeface="+mj-lt"/>
              <a:buAutoNum type="arabicPeriod"/>
            </a:pPr>
            <a:r>
              <a:rPr lang="en-CA" b="1" dirty="0"/>
              <a:t>Wisdom of Accomplishing Activities </a:t>
            </a:r>
            <a:r>
              <a:rPr lang="en-CA" dirty="0"/>
              <a:t>– spontaneously completes all activities of five sensory consciousnesses without effort or goal. </a:t>
            </a:r>
          </a:p>
          <a:p>
            <a:pPr marL="452438" indent="-457200">
              <a:buFont typeface="+mj-lt"/>
              <a:buAutoNum type="arabicPeriod"/>
            </a:pPr>
            <a:endParaRPr lang="en-US" dirty="0"/>
          </a:p>
        </p:txBody>
      </p:sp>
    </p:spTree>
    <p:extLst>
      <p:ext uri="{BB962C8B-B14F-4D97-AF65-F5344CB8AC3E}">
        <p14:creationId xmlns:p14="http://schemas.microsoft.com/office/powerpoint/2010/main" val="261875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5F2A1-66B8-F71D-3FB8-858F93F15B16}"/>
              </a:ext>
            </a:extLst>
          </p:cNvPr>
          <p:cNvSpPr>
            <a:spLocks noGrp="1"/>
          </p:cNvSpPr>
          <p:nvPr>
            <p:ph type="title"/>
          </p:nvPr>
        </p:nvSpPr>
        <p:spPr>
          <a:xfrm>
            <a:off x="1293813" y="381000"/>
            <a:ext cx="9601200" cy="1103784"/>
          </a:xfrm>
        </p:spPr>
        <p:txBody>
          <a:bodyPr>
            <a:normAutofit/>
          </a:bodyPr>
          <a:lstStyle/>
          <a:p>
            <a:r>
              <a:rPr lang="en-CA" dirty="0"/>
              <a:t>Is </a:t>
            </a:r>
            <a:r>
              <a:rPr lang="en-CA" dirty="0" err="1"/>
              <a:t>Yogachara</a:t>
            </a:r>
            <a:r>
              <a:rPr lang="en-CA" dirty="0"/>
              <a:t> Idealism or Phenomenological?</a:t>
            </a:r>
            <a:br>
              <a:rPr lang="en-CA" dirty="0"/>
            </a:br>
            <a:endParaRPr lang="en-US" dirty="0"/>
          </a:p>
        </p:txBody>
      </p:sp>
      <p:sp>
        <p:nvSpPr>
          <p:cNvPr id="3" name="Content Placeholder 2">
            <a:extLst>
              <a:ext uri="{FF2B5EF4-FFF2-40B4-BE49-F238E27FC236}">
                <a16:creationId xmlns:a16="http://schemas.microsoft.com/office/drawing/2014/main" id="{4E2061DA-C65E-9A47-5A09-7CC51121FC64}"/>
              </a:ext>
            </a:extLst>
          </p:cNvPr>
          <p:cNvSpPr>
            <a:spLocks noGrp="1"/>
          </p:cNvSpPr>
          <p:nvPr>
            <p:ph idx="1"/>
          </p:nvPr>
        </p:nvSpPr>
        <p:spPr/>
        <p:txBody>
          <a:bodyPr/>
          <a:lstStyle/>
          <a:p>
            <a:r>
              <a:rPr lang="en-CA" dirty="0"/>
              <a:t>This course is approaching it as Phenomenological and Epistemological, which can be applied to meditation practice.</a:t>
            </a:r>
          </a:p>
          <a:p>
            <a:r>
              <a:rPr lang="en-CA" dirty="0"/>
              <a:t>Modern cognitive science has helped to explain some of the most complicated concepts of Yogacara. </a:t>
            </a:r>
          </a:p>
          <a:p>
            <a:r>
              <a:rPr lang="en-CA" dirty="0"/>
              <a:t>Transformation of Yogacara isn’t done in isolation but in conjunction with everyday life through Zen practice. </a:t>
            </a:r>
          </a:p>
          <a:p>
            <a:endParaRPr lang="en-US" dirty="0"/>
          </a:p>
        </p:txBody>
      </p:sp>
    </p:spTree>
    <p:extLst>
      <p:ext uri="{BB962C8B-B14F-4D97-AF65-F5344CB8AC3E}">
        <p14:creationId xmlns:p14="http://schemas.microsoft.com/office/powerpoint/2010/main" val="1277018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6DF28-F70C-85CE-8C93-800CA7459419}"/>
              </a:ext>
            </a:extLst>
          </p:cNvPr>
          <p:cNvSpPr>
            <a:spLocks noGrp="1"/>
          </p:cNvSpPr>
          <p:nvPr>
            <p:ph type="title"/>
          </p:nvPr>
        </p:nvSpPr>
        <p:spPr>
          <a:xfrm>
            <a:off x="1293813" y="381000"/>
            <a:ext cx="9601200" cy="671736"/>
          </a:xfrm>
        </p:spPr>
        <p:txBody>
          <a:bodyPr/>
          <a:lstStyle/>
          <a:p>
            <a:pPr algn="ctr"/>
            <a:r>
              <a:rPr lang="en-CA" dirty="0"/>
              <a:t>Next 3 Weeks</a:t>
            </a:r>
            <a:endParaRPr lang="en-US" dirty="0"/>
          </a:p>
        </p:txBody>
      </p:sp>
      <p:sp>
        <p:nvSpPr>
          <p:cNvPr id="3" name="Content Placeholder 2">
            <a:extLst>
              <a:ext uri="{FF2B5EF4-FFF2-40B4-BE49-F238E27FC236}">
                <a16:creationId xmlns:a16="http://schemas.microsoft.com/office/drawing/2014/main" id="{1F07F0B4-4B94-7332-D21F-EAA8C329A7BB}"/>
              </a:ext>
            </a:extLst>
          </p:cNvPr>
          <p:cNvSpPr>
            <a:spLocks noGrp="1"/>
          </p:cNvSpPr>
          <p:nvPr>
            <p:ph idx="1"/>
          </p:nvPr>
        </p:nvSpPr>
        <p:spPr>
          <a:xfrm>
            <a:off x="693812" y="1676400"/>
            <a:ext cx="11305256" cy="4495800"/>
          </a:xfrm>
        </p:spPr>
        <p:txBody>
          <a:bodyPr>
            <a:normAutofit/>
          </a:bodyPr>
          <a:lstStyle/>
          <a:p>
            <a:pPr marL="0" indent="0" algn="ctr">
              <a:buNone/>
            </a:pPr>
            <a:r>
              <a:rPr lang="en-CA" sz="2800" dirty="0"/>
              <a:t>The experiential Zen practices that put all of what we did in the last 3 weeks together!</a:t>
            </a:r>
          </a:p>
          <a:p>
            <a:pPr marL="0" indent="0" algn="ctr">
              <a:buNone/>
            </a:pPr>
            <a:endParaRPr lang="en-US" sz="2800" dirty="0"/>
          </a:p>
          <a:p>
            <a:pPr marL="0" indent="0" algn="ctr">
              <a:buNone/>
            </a:pPr>
            <a:r>
              <a:rPr lang="en-US" sz="2800" dirty="0">
                <a:solidFill>
                  <a:srgbClr val="7030A0"/>
                </a:solidFill>
              </a:rPr>
              <a:t>3 training: Jhanas (Attention), Sati (Mindfulness), Sila (Boundaries</a:t>
            </a:r>
          </a:p>
          <a:p>
            <a:pPr marL="0" indent="0" algn="ctr">
              <a:buNone/>
            </a:pPr>
            <a:r>
              <a:rPr lang="en-US" sz="2800" dirty="0">
                <a:solidFill>
                  <a:srgbClr val="7030A0"/>
                </a:solidFill>
              </a:rPr>
              <a:t>Community Practices (Early Buddhism and Mahayana Buddhism)</a:t>
            </a:r>
          </a:p>
          <a:p>
            <a:pPr marL="0" indent="0" algn="ctr">
              <a:buNone/>
            </a:pPr>
            <a:r>
              <a:rPr lang="en-US" sz="2800" dirty="0">
                <a:solidFill>
                  <a:srgbClr val="7030A0"/>
                </a:solidFill>
              </a:rPr>
              <a:t>How does it relate to the Polyvagal Theory &amp; Clinical Framework of Trauma Healing?</a:t>
            </a:r>
          </a:p>
          <a:p>
            <a:pPr marL="0" indent="0" algn="ctr">
              <a:buNone/>
            </a:pPr>
            <a:endParaRPr lang="en-CA" sz="3600" dirty="0"/>
          </a:p>
        </p:txBody>
      </p:sp>
    </p:spTree>
    <p:extLst>
      <p:ext uri="{BB962C8B-B14F-4D97-AF65-F5344CB8AC3E}">
        <p14:creationId xmlns:p14="http://schemas.microsoft.com/office/powerpoint/2010/main" val="244576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ED044-0DFC-1B1E-4A14-3D4460878E0C}"/>
              </a:ext>
            </a:extLst>
          </p:cNvPr>
          <p:cNvSpPr>
            <a:spLocks noGrp="1"/>
          </p:cNvSpPr>
          <p:nvPr>
            <p:ph type="title"/>
          </p:nvPr>
        </p:nvSpPr>
        <p:spPr/>
        <p:txBody>
          <a:bodyPr/>
          <a:lstStyle/>
          <a:p>
            <a:pPr algn="ctr"/>
            <a:r>
              <a:rPr lang="en-CA" dirty="0"/>
              <a:t>References</a:t>
            </a:r>
            <a:endParaRPr lang="en-US" dirty="0"/>
          </a:p>
        </p:txBody>
      </p:sp>
      <p:sp>
        <p:nvSpPr>
          <p:cNvPr id="3" name="Content Placeholder 2">
            <a:extLst>
              <a:ext uri="{FF2B5EF4-FFF2-40B4-BE49-F238E27FC236}">
                <a16:creationId xmlns:a16="http://schemas.microsoft.com/office/drawing/2014/main" id="{C19EBA33-0A5D-6BE3-1DB3-8694B8B7355A}"/>
              </a:ext>
            </a:extLst>
          </p:cNvPr>
          <p:cNvSpPr>
            <a:spLocks noGrp="1"/>
          </p:cNvSpPr>
          <p:nvPr>
            <p:ph idx="1"/>
          </p:nvPr>
        </p:nvSpPr>
        <p:spPr/>
        <p:txBody>
          <a:bodyPr/>
          <a:lstStyle/>
          <a:p>
            <a:pPr marL="0" indent="0">
              <a:buNone/>
            </a:pPr>
            <a:r>
              <a:rPr lang="en-CA" dirty="0">
                <a:latin typeface="Times New Roman" panose="02020603050405020304" pitchFamily="18" charset="0"/>
                <a:cs typeface="Times New Roman" panose="02020603050405020304" pitchFamily="18" charset="0"/>
              </a:rPr>
              <a:t>Low, A. (Ed.).(2006). </a:t>
            </a:r>
            <a:r>
              <a:rPr lang="en-CA" i="1" dirty="0" err="1">
                <a:latin typeface="Times New Roman" panose="02020603050405020304" pitchFamily="18" charset="0"/>
                <a:cs typeface="Times New Roman" panose="02020603050405020304" pitchFamily="18" charset="0"/>
              </a:rPr>
              <a:t>Hakuin</a:t>
            </a:r>
            <a:r>
              <a:rPr lang="en-CA" i="1" dirty="0">
                <a:latin typeface="Times New Roman" panose="02020603050405020304" pitchFamily="18" charset="0"/>
                <a:cs typeface="Times New Roman" panose="02020603050405020304" pitchFamily="18" charset="0"/>
              </a:rPr>
              <a:t> on Kensho: The four ways of knowing</a:t>
            </a:r>
            <a:r>
              <a:rPr lang="en-CA" dirty="0">
                <a:latin typeface="Times New Roman" panose="02020603050405020304" pitchFamily="18" charset="0"/>
                <a:cs typeface="Times New Roman" panose="02020603050405020304" pitchFamily="18" charset="0"/>
              </a:rPr>
              <a:t>. Shambala.</a:t>
            </a:r>
          </a:p>
          <a:p>
            <a:pPr marL="0" indent="0">
              <a:buNone/>
            </a:pPr>
            <a:r>
              <a:rPr lang="en-CA" dirty="0">
                <a:latin typeface="Times New Roman" panose="02020603050405020304" pitchFamily="18" charset="0"/>
                <a:cs typeface="Times New Roman" panose="02020603050405020304" pitchFamily="18" charset="0"/>
              </a:rPr>
              <a:t>Thích Thắng Hoan, (1992). </a:t>
            </a:r>
            <a:r>
              <a:rPr lang="en-CA" i="1" dirty="0" err="1">
                <a:latin typeface="Times New Roman" panose="02020603050405020304" pitchFamily="18" charset="0"/>
                <a:cs typeface="Times New Roman" panose="02020603050405020304" pitchFamily="18" charset="0"/>
              </a:rPr>
              <a:t>Khảo</a:t>
            </a:r>
            <a:r>
              <a:rPr lang="en-CA" i="1" dirty="0">
                <a:latin typeface="Times New Roman" panose="02020603050405020304" pitchFamily="18" charset="0"/>
                <a:cs typeface="Times New Roman" panose="02020603050405020304" pitchFamily="18" charset="0"/>
              </a:rPr>
              <a:t> </a:t>
            </a:r>
            <a:r>
              <a:rPr lang="en-CA" i="1" dirty="0" err="1">
                <a:latin typeface="Times New Roman" panose="02020603050405020304" pitchFamily="18" charset="0"/>
                <a:cs typeface="Times New Roman" panose="02020603050405020304" pitchFamily="18" charset="0"/>
              </a:rPr>
              <a:t>nghiệm</a:t>
            </a:r>
            <a:r>
              <a:rPr lang="en-CA" i="1" dirty="0">
                <a:latin typeface="Times New Roman" panose="02020603050405020304" pitchFamily="18" charset="0"/>
                <a:cs typeface="Times New Roman" panose="02020603050405020304" pitchFamily="18" charset="0"/>
              </a:rPr>
              <a:t> </a:t>
            </a:r>
            <a:r>
              <a:rPr lang="en-CA" i="1" dirty="0" err="1">
                <a:latin typeface="Times New Roman" panose="02020603050405020304" pitchFamily="18" charset="0"/>
                <a:cs typeface="Times New Roman" panose="02020603050405020304" pitchFamily="18" charset="0"/>
              </a:rPr>
              <a:t>duy</a:t>
            </a:r>
            <a:r>
              <a:rPr lang="en-CA" i="1" dirty="0">
                <a:latin typeface="Times New Roman" panose="02020603050405020304" pitchFamily="18" charset="0"/>
                <a:cs typeface="Times New Roman" panose="02020603050405020304" pitchFamily="18" charset="0"/>
              </a:rPr>
              <a:t> </a:t>
            </a:r>
            <a:r>
              <a:rPr lang="en-CA" i="1" dirty="0" err="1">
                <a:latin typeface="Times New Roman" panose="02020603050405020304" pitchFamily="18" charset="0"/>
                <a:cs typeface="Times New Roman" panose="02020603050405020304" pitchFamily="18" charset="0"/>
              </a:rPr>
              <a:t>thức</a:t>
            </a:r>
            <a:r>
              <a:rPr lang="en-CA" i="1" dirty="0">
                <a:latin typeface="Times New Roman" panose="02020603050405020304" pitchFamily="18" charset="0"/>
                <a:cs typeface="Times New Roman" panose="02020603050405020304" pitchFamily="18" charset="0"/>
              </a:rPr>
              <a:t> </a:t>
            </a:r>
            <a:r>
              <a:rPr lang="en-CA" i="1" dirty="0" err="1">
                <a:latin typeface="Times New Roman" panose="02020603050405020304" pitchFamily="18" charset="0"/>
                <a:cs typeface="Times New Roman" panose="02020603050405020304" pitchFamily="18" charset="0"/>
              </a:rPr>
              <a:t>học</a:t>
            </a:r>
            <a:r>
              <a:rPr lang="en-CA" dirty="0">
                <a:latin typeface="Times New Roman" panose="02020603050405020304" pitchFamily="18" charset="0"/>
                <a:cs typeface="Times New Roman" panose="02020603050405020304" pitchFamily="18" charset="0"/>
              </a:rPr>
              <a:t>. Patriarch Temple Buddhist Press. </a:t>
            </a:r>
          </a:p>
          <a:p>
            <a:pPr marL="0" indent="0">
              <a:buNone/>
            </a:pPr>
            <a:r>
              <a:rPr lang="en-CA" dirty="0">
                <a:latin typeface="Times New Roman" panose="02020603050405020304" pitchFamily="18" charset="0"/>
                <a:cs typeface="Times New Roman" panose="02020603050405020304" pitchFamily="18" charset="0"/>
              </a:rPr>
              <a:t>Thich Nhat Hanh, (2002). </a:t>
            </a:r>
            <a:r>
              <a:rPr lang="en-CA" i="1" dirty="0">
                <a:latin typeface="Times New Roman" panose="02020603050405020304" pitchFamily="18" charset="0"/>
                <a:cs typeface="Times New Roman" panose="02020603050405020304" pitchFamily="18" charset="0"/>
              </a:rPr>
              <a:t>Understanding Our Mind: 50 Verses on Buddhist Psychology.</a:t>
            </a:r>
            <a:r>
              <a:rPr lang="en-CA" dirty="0">
                <a:latin typeface="Times New Roman" panose="02020603050405020304" pitchFamily="18" charset="0"/>
                <a:cs typeface="Times New Roman" panose="02020603050405020304" pitchFamily="18" charset="0"/>
              </a:rPr>
              <a:t> Berkeley, CA, Parallax Press. </a:t>
            </a:r>
          </a:p>
          <a:p>
            <a:pPr marL="0" indent="0">
              <a:buNone/>
            </a:pPr>
            <a:r>
              <a:rPr lang="en-US" dirty="0">
                <a:latin typeface="Times New Roman" panose="02020603050405020304" pitchFamily="18" charset="0"/>
                <a:cs typeface="Times New Roman" panose="02020603050405020304" pitchFamily="18" charset="0"/>
              </a:rPr>
              <a:t>Waldron, W.S.(2003). </a:t>
            </a:r>
            <a:r>
              <a:rPr lang="en-US" i="1" dirty="0">
                <a:latin typeface="Times New Roman" panose="02020603050405020304" pitchFamily="18" charset="0"/>
                <a:cs typeface="Times New Roman" panose="02020603050405020304" pitchFamily="18" charset="0"/>
              </a:rPr>
              <a:t>The Buddhist Unconscious: The </a:t>
            </a:r>
            <a:r>
              <a:rPr lang="en-US" i="1" dirty="0" err="1">
                <a:latin typeface="Times New Roman" panose="02020603050405020304" pitchFamily="18" charset="0"/>
                <a:cs typeface="Times New Roman" panose="02020603050405020304" pitchFamily="18" charset="0"/>
              </a:rPr>
              <a:t>ālāya-vijñāna</a:t>
            </a:r>
            <a:r>
              <a:rPr lang="en-US" i="1" dirty="0">
                <a:latin typeface="Times New Roman" panose="02020603050405020304" pitchFamily="18" charset="0"/>
                <a:cs typeface="Times New Roman" panose="02020603050405020304" pitchFamily="18" charset="0"/>
              </a:rPr>
              <a:t> in the context of Indian Buddhist thought</a:t>
            </a:r>
            <a:r>
              <a:rPr lang="en-US" dirty="0">
                <a:latin typeface="Times New Roman" panose="02020603050405020304" pitchFamily="18" charset="0"/>
                <a:cs typeface="Times New Roman" panose="02020603050405020304" pitchFamily="18" charset="0"/>
              </a:rPr>
              <a:t>. Routledge Curzon.</a:t>
            </a:r>
          </a:p>
          <a:p>
            <a:pPr marL="0" indent="0">
              <a:buNone/>
            </a:pPr>
            <a:r>
              <a:rPr lang="en-US" dirty="0">
                <a:latin typeface="Times New Roman" panose="02020603050405020304" pitchFamily="18" charset="0"/>
                <a:cs typeface="Times New Roman" panose="02020603050405020304" pitchFamily="18" charset="0"/>
              </a:rPr>
              <a:t>Waldron, W.S. (2023). </a:t>
            </a:r>
            <a:r>
              <a:rPr lang="en-US" i="1" dirty="0">
                <a:latin typeface="Times New Roman" panose="02020603050405020304" pitchFamily="18" charset="0"/>
                <a:cs typeface="Times New Roman" panose="02020603050405020304" pitchFamily="18" charset="0"/>
              </a:rPr>
              <a:t>Making sense of mind only: Why </a:t>
            </a:r>
            <a:r>
              <a:rPr lang="en-US" i="1" dirty="0" err="1">
                <a:latin typeface="Times New Roman" panose="02020603050405020304" pitchFamily="18" charset="0"/>
                <a:cs typeface="Times New Roman" panose="02020603050405020304" pitchFamily="18" charset="0"/>
              </a:rPr>
              <a:t>Yogācāra</a:t>
            </a:r>
            <a:r>
              <a:rPr lang="en-US" i="1" dirty="0">
                <a:latin typeface="Times New Roman" panose="02020603050405020304" pitchFamily="18" charset="0"/>
                <a:cs typeface="Times New Roman" panose="02020603050405020304" pitchFamily="18" charset="0"/>
              </a:rPr>
              <a:t> Buddhism matters</a:t>
            </a:r>
            <a:r>
              <a:rPr lang="en-US" dirty="0">
                <a:latin typeface="Times New Roman" panose="02020603050405020304" pitchFamily="18" charset="0"/>
                <a:cs typeface="Times New Roman" panose="02020603050405020304" pitchFamily="18" charset="0"/>
              </a:rPr>
              <a:t>. New York, Wisdom Publication. </a:t>
            </a:r>
          </a:p>
        </p:txBody>
      </p:sp>
    </p:spTree>
    <p:extLst>
      <p:ext uri="{BB962C8B-B14F-4D97-AF65-F5344CB8AC3E}">
        <p14:creationId xmlns:p14="http://schemas.microsoft.com/office/powerpoint/2010/main" val="913608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21A96-5C41-5BA1-2A3C-B48986D40411}"/>
              </a:ext>
            </a:extLst>
          </p:cNvPr>
          <p:cNvSpPr>
            <a:spLocks noGrp="1"/>
          </p:cNvSpPr>
          <p:nvPr>
            <p:ph type="title"/>
          </p:nvPr>
        </p:nvSpPr>
        <p:spPr/>
        <p:txBody>
          <a:bodyPr/>
          <a:lstStyle/>
          <a:p>
            <a:pPr algn="ctr"/>
            <a:r>
              <a:rPr lang="en-CA" dirty="0"/>
              <a:t>What is </a:t>
            </a:r>
            <a:r>
              <a:rPr lang="en-CA" dirty="0" err="1"/>
              <a:t>Yogācāra</a:t>
            </a:r>
            <a:r>
              <a:rPr lang="en-CA" dirty="0"/>
              <a:t>?</a:t>
            </a:r>
            <a:endParaRPr lang="en-US" dirty="0"/>
          </a:p>
        </p:txBody>
      </p:sp>
      <p:sp>
        <p:nvSpPr>
          <p:cNvPr id="3" name="Content Placeholder 2">
            <a:extLst>
              <a:ext uri="{FF2B5EF4-FFF2-40B4-BE49-F238E27FC236}">
                <a16:creationId xmlns:a16="http://schemas.microsoft.com/office/drawing/2014/main" id="{951743E6-EA2E-2A44-EA8C-50481F46A187}"/>
              </a:ext>
            </a:extLst>
          </p:cNvPr>
          <p:cNvSpPr>
            <a:spLocks noGrp="1"/>
          </p:cNvSpPr>
          <p:nvPr>
            <p:ph idx="1"/>
          </p:nvPr>
        </p:nvSpPr>
        <p:spPr>
          <a:xfrm>
            <a:off x="693812" y="1676400"/>
            <a:ext cx="10873207" cy="4495800"/>
          </a:xfrm>
        </p:spPr>
        <p:txBody>
          <a:bodyPr>
            <a:normAutofit/>
          </a:bodyPr>
          <a:lstStyle/>
          <a:p>
            <a:r>
              <a:rPr lang="en-CA" dirty="0"/>
              <a:t>Yogacara means “Practice of Meditation”</a:t>
            </a:r>
          </a:p>
          <a:p>
            <a:r>
              <a:rPr lang="en-US" b="0" i="0" dirty="0">
                <a:effectLst/>
              </a:rPr>
              <a:t>A tradition of philosophy and psychology emphasizing the study of </a:t>
            </a:r>
            <a:r>
              <a:rPr lang="en-US" b="0" i="0" u="none" strike="noStrike" dirty="0">
                <a:effectLst/>
                <a:hlinkClick r:id="rId2" tooltip="Cognition"/>
              </a:rPr>
              <a:t>cognition</a:t>
            </a:r>
            <a:r>
              <a:rPr lang="en-US" b="0" i="0" dirty="0">
                <a:effectLst/>
              </a:rPr>
              <a:t>, </a:t>
            </a:r>
            <a:r>
              <a:rPr lang="en-US" b="0" i="0" u="none" strike="noStrike" dirty="0">
                <a:effectLst/>
                <a:hlinkClick r:id="rId3" tooltip="Perception"/>
              </a:rPr>
              <a:t>perception</a:t>
            </a:r>
            <a:r>
              <a:rPr lang="en-US" b="0" i="0" dirty="0">
                <a:effectLst/>
              </a:rPr>
              <a:t>, and </a:t>
            </a:r>
            <a:r>
              <a:rPr lang="en-US" b="0" i="0" u="none" strike="noStrike" dirty="0">
                <a:effectLst/>
                <a:hlinkClick r:id="rId4" tooltip="Consciousness"/>
              </a:rPr>
              <a:t>consciousness</a:t>
            </a:r>
            <a:r>
              <a:rPr lang="en-US" b="0" i="0" dirty="0">
                <a:effectLst/>
              </a:rPr>
              <a:t> through the interior lens of </a:t>
            </a:r>
            <a:r>
              <a:rPr lang="en-US" b="0" i="0" u="none" strike="noStrike" dirty="0">
                <a:effectLst/>
                <a:hlinkClick r:id="rId5" tooltip="Meditation"/>
              </a:rPr>
              <a:t>meditation</a:t>
            </a:r>
            <a:r>
              <a:rPr lang="en-US" b="0" i="0" dirty="0">
                <a:effectLst/>
              </a:rPr>
              <a:t>, and philosophical reasoning.</a:t>
            </a:r>
          </a:p>
          <a:p>
            <a:r>
              <a:rPr lang="en-US" b="0" i="0" dirty="0">
                <a:effectLst/>
                <a:latin typeface="+mn-ea"/>
              </a:rPr>
              <a:t>Fo</a:t>
            </a:r>
            <a:r>
              <a:rPr lang="en-US" dirty="0">
                <a:latin typeface="+mn-ea"/>
              </a:rPr>
              <a:t>unded by t</a:t>
            </a:r>
            <a:r>
              <a:rPr lang="en-US" b="0" i="0" dirty="0">
                <a:effectLst/>
                <a:latin typeface="+mn-ea"/>
              </a:rPr>
              <a:t>he brothers </a:t>
            </a:r>
            <a:r>
              <a:rPr lang="en-US" b="0" i="0" dirty="0" err="1">
                <a:effectLst/>
                <a:latin typeface="+mn-ea"/>
              </a:rPr>
              <a:t>Asaṅga</a:t>
            </a:r>
            <a:r>
              <a:rPr lang="en-US" b="0" i="0" dirty="0">
                <a:effectLst/>
                <a:latin typeface="+mn-ea"/>
              </a:rPr>
              <a:t> and Vasubandhu (4-5th century CE)</a:t>
            </a:r>
          </a:p>
          <a:p>
            <a:r>
              <a:rPr lang="en-US" b="0" i="0" dirty="0" err="1">
                <a:effectLst/>
                <a:latin typeface="+mn-ea"/>
              </a:rPr>
              <a:t>Yogācāra</a:t>
            </a:r>
            <a:r>
              <a:rPr lang="en-US" b="0" i="0" dirty="0">
                <a:effectLst/>
                <a:latin typeface="+mn-ea"/>
              </a:rPr>
              <a:t> main concept is </a:t>
            </a:r>
            <a:r>
              <a:rPr lang="en-US" b="0" i="1" dirty="0" err="1">
                <a:effectLst/>
                <a:latin typeface="+mn-ea"/>
              </a:rPr>
              <a:t>vijñapti-mātra</a:t>
            </a:r>
            <a:r>
              <a:rPr lang="en-US" b="0" i="1" dirty="0">
                <a:effectLst/>
                <a:latin typeface="+mn-ea"/>
              </a:rPr>
              <a:t> or </a:t>
            </a:r>
            <a:r>
              <a:rPr lang="en-US" b="0" i="1" dirty="0" err="1">
                <a:effectLst/>
                <a:latin typeface="+mn-ea"/>
              </a:rPr>
              <a:t>citta-mātra</a:t>
            </a:r>
            <a:r>
              <a:rPr lang="en-US" b="0" dirty="0">
                <a:effectLst/>
                <a:latin typeface="+mn-ea"/>
              </a:rPr>
              <a:t> translated as </a:t>
            </a:r>
            <a:r>
              <a:rPr lang="en-US" b="0" i="1" dirty="0">
                <a:effectLst/>
                <a:latin typeface="+mn-ea"/>
              </a:rPr>
              <a:t>“Mere Representation Only” </a:t>
            </a:r>
          </a:p>
          <a:p>
            <a:r>
              <a:rPr lang="zh-TW" altLang="en-US" b="0" i="0" dirty="0">
                <a:effectLst/>
                <a:latin typeface="+mn-ea"/>
              </a:rPr>
              <a:t>唯識 </a:t>
            </a:r>
            <a:r>
              <a:rPr lang="en-US" altLang="zh-TW" b="0" i="0" dirty="0" err="1">
                <a:effectLst/>
                <a:latin typeface="+mn-ea"/>
              </a:rPr>
              <a:t>Wéishí</a:t>
            </a:r>
            <a:r>
              <a:rPr lang="en-US" altLang="zh-TW" b="0" i="0" dirty="0">
                <a:effectLst/>
                <a:latin typeface="+mn-ea"/>
              </a:rPr>
              <a:t> (Chinese) or </a:t>
            </a:r>
            <a:r>
              <a:rPr lang="en-US" altLang="zh-TW" b="0" i="0" dirty="0">
                <a:effectLst/>
                <a:latin typeface="+mn-ea"/>
                <a:cs typeface="Arial" panose="020B0604020202020204" pitchFamily="34" charset="0"/>
              </a:rPr>
              <a:t>Duy </a:t>
            </a:r>
            <a:r>
              <a:rPr lang="en-US" altLang="zh-TW" b="0" i="0" dirty="0" err="1">
                <a:effectLst/>
                <a:latin typeface="+mn-ea"/>
                <a:cs typeface="Arial" panose="020B0604020202020204" pitchFamily="34" charset="0"/>
              </a:rPr>
              <a:t>Thức</a:t>
            </a:r>
            <a:r>
              <a:rPr lang="en-US" altLang="zh-TW" b="0" i="0" dirty="0">
                <a:effectLst/>
                <a:latin typeface="+mn-ea"/>
                <a:cs typeface="Arial" panose="020B0604020202020204" pitchFamily="34" charset="0"/>
              </a:rPr>
              <a:t> (Vietnamese) = “Knowing Only”</a:t>
            </a:r>
            <a:endParaRPr lang="en-US" b="0" i="0" dirty="0">
              <a:effectLst/>
              <a:latin typeface="+mn-ea"/>
              <a:cs typeface="Arial" panose="020B0604020202020204" pitchFamily="34" charset="0"/>
            </a:endParaRPr>
          </a:p>
          <a:p>
            <a:r>
              <a:rPr lang="en-US" dirty="0"/>
              <a:t>Yogacara is meant to aid the practice of Meditation and transformation</a:t>
            </a:r>
          </a:p>
          <a:p>
            <a:endParaRPr lang="en-CA" dirty="0"/>
          </a:p>
        </p:txBody>
      </p:sp>
    </p:spTree>
    <p:extLst>
      <p:ext uri="{BB962C8B-B14F-4D97-AF65-F5344CB8AC3E}">
        <p14:creationId xmlns:p14="http://schemas.microsoft.com/office/powerpoint/2010/main" val="3315190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806F5-4619-1962-BE00-C364AC891141}"/>
              </a:ext>
            </a:extLst>
          </p:cNvPr>
          <p:cNvSpPr>
            <a:spLocks noGrp="1"/>
          </p:cNvSpPr>
          <p:nvPr>
            <p:ph type="title"/>
          </p:nvPr>
        </p:nvSpPr>
        <p:spPr/>
        <p:txBody>
          <a:bodyPr>
            <a:normAutofit/>
          </a:bodyPr>
          <a:lstStyle/>
          <a:p>
            <a:pPr algn="ctr"/>
            <a:r>
              <a:rPr lang="en-CA" dirty="0"/>
              <a:t>Three Natures (</a:t>
            </a:r>
            <a:r>
              <a:rPr lang="en-CA" dirty="0" err="1"/>
              <a:t>Trisvabhāva-nirdeśa</a:t>
            </a:r>
            <a:r>
              <a:rPr lang="en-CA" dirty="0"/>
              <a:t>)</a:t>
            </a:r>
            <a:br>
              <a:rPr lang="en-CA" dirty="0"/>
            </a:br>
            <a:r>
              <a:rPr lang="en-CA" sz="2400" dirty="0"/>
              <a:t>From </a:t>
            </a:r>
            <a:r>
              <a:rPr lang="en-US" sz="2400" b="0" i="1" u="sng" dirty="0" err="1">
                <a:solidFill>
                  <a:srgbClr val="202122"/>
                </a:solidFill>
                <a:effectLst/>
                <a:latin typeface="Arial" panose="020B0604020202020204" pitchFamily="34" charset="0"/>
                <a:hlinkClick r:id="rId2"/>
              </a:rPr>
              <a:t>Saṅdhinirmocana</a:t>
            </a:r>
            <a:r>
              <a:rPr lang="en-US" sz="2400" b="0" i="1" u="sng" dirty="0">
                <a:solidFill>
                  <a:srgbClr val="202122"/>
                </a:solidFill>
                <a:effectLst/>
                <a:latin typeface="Arial" panose="020B0604020202020204" pitchFamily="34" charset="0"/>
                <a:hlinkClick r:id="rId2"/>
              </a:rPr>
              <a:t> </a:t>
            </a:r>
            <a:r>
              <a:rPr lang="en-US" sz="2400" b="0" i="1" u="sng" dirty="0" err="1">
                <a:solidFill>
                  <a:srgbClr val="202122"/>
                </a:solidFill>
                <a:effectLst/>
                <a:latin typeface="Arial" panose="020B0604020202020204" pitchFamily="34" charset="0"/>
                <a:hlinkClick r:id="rId2"/>
              </a:rPr>
              <a:t>Sūtra</a:t>
            </a:r>
            <a:r>
              <a:rPr lang="en-US" sz="2400" b="0" i="0" dirty="0">
                <a:solidFill>
                  <a:srgbClr val="202122"/>
                </a:solidFill>
                <a:effectLst/>
                <a:latin typeface="Arial" panose="020B0604020202020204" pitchFamily="34" charset="0"/>
              </a:rPr>
              <a:t> (by Vasubandhu)</a:t>
            </a:r>
            <a:endParaRPr lang="en-US" sz="2400" dirty="0"/>
          </a:p>
        </p:txBody>
      </p:sp>
      <p:sp>
        <p:nvSpPr>
          <p:cNvPr id="3" name="Content Placeholder 2">
            <a:extLst>
              <a:ext uri="{FF2B5EF4-FFF2-40B4-BE49-F238E27FC236}">
                <a16:creationId xmlns:a16="http://schemas.microsoft.com/office/drawing/2014/main" id="{DB3859FE-369A-2C40-930F-75D78E9176BC}"/>
              </a:ext>
            </a:extLst>
          </p:cNvPr>
          <p:cNvSpPr>
            <a:spLocks noGrp="1"/>
          </p:cNvSpPr>
          <p:nvPr>
            <p:ph idx="1"/>
          </p:nvPr>
        </p:nvSpPr>
        <p:spPr>
          <a:xfrm>
            <a:off x="4366220" y="2492896"/>
            <a:ext cx="7704856" cy="3600400"/>
          </a:xfrm>
        </p:spPr>
        <p:txBody>
          <a:bodyPr>
            <a:normAutofit/>
          </a:bodyPr>
          <a:lstStyle/>
          <a:p>
            <a:pPr marL="457200" indent="-457200">
              <a:buFont typeface="+mj-lt"/>
              <a:buAutoNum type="arabicPeriod"/>
            </a:pPr>
            <a:r>
              <a:rPr lang="en-US" sz="3200" b="0" i="0" dirty="0">
                <a:solidFill>
                  <a:srgbClr val="003763"/>
                </a:solidFill>
                <a:effectLst/>
                <a:latin typeface="-apple-system"/>
              </a:rPr>
              <a:t>Imagined Nature (</a:t>
            </a:r>
            <a:r>
              <a:rPr lang="en-US" sz="3200" b="0" i="0" dirty="0" err="1">
                <a:solidFill>
                  <a:srgbClr val="003763"/>
                </a:solidFill>
                <a:effectLst/>
                <a:latin typeface="-apple-system"/>
              </a:rPr>
              <a:t>parikalpita-svabhāva</a:t>
            </a:r>
            <a:r>
              <a:rPr lang="en-US" sz="3200" dirty="0">
                <a:solidFill>
                  <a:srgbClr val="003763"/>
                </a:solidFill>
                <a:latin typeface="-apple-system"/>
              </a:rPr>
              <a:t>)</a:t>
            </a:r>
          </a:p>
          <a:p>
            <a:pPr marL="452438" indent="-457200">
              <a:buFont typeface="+mj-lt"/>
              <a:buAutoNum type="arabicPeriod"/>
            </a:pPr>
            <a:r>
              <a:rPr lang="en-US" sz="3200" b="0" i="0" dirty="0">
                <a:solidFill>
                  <a:srgbClr val="003763"/>
                </a:solidFill>
                <a:effectLst/>
                <a:latin typeface="-apple-system"/>
              </a:rPr>
              <a:t>Dependent Nature (</a:t>
            </a:r>
            <a:r>
              <a:rPr lang="en-US" sz="3200" b="0" i="0" dirty="0" err="1">
                <a:solidFill>
                  <a:srgbClr val="003763"/>
                </a:solidFill>
                <a:effectLst/>
                <a:latin typeface="-apple-system"/>
              </a:rPr>
              <a:t>paratantra-svabhāva</a:t>
            </a:r>
            <a:r>
              <a:rPr lang="en-US" sz="3200" dirty="0">
                <a:solidFill>
                  <a:srgbClr val="003763"/>
                </a:solidFill>
                <a:latin typeface="-apple-system"/>
              </a:rPr>
              <a:t>)</a:t>
            </a:r>
            <a:r>
              <a:rPr lang="en-US" sz="3200" b="0" i="0" dirty="0">
                <a:solidFill>
                  <a:srgbClr val="003763"/>
                </a:solidFill>
                <a:effectLst/>
                <a:latin typeface="-apple-system"/>
              </a:rPr>
              <a:t> </a:t>
            </a:r>
          </a:p>
          <a:p>
            <a:pPr marL="452438" indent="-457200">
              <a:buFont typeface="+mj-lt"/>
              <a:buAutoNum type="arabicPeriod"/>
            </a:pPr>
            <a:r>
              <a:rPr lang="en-US" sz="3200" dirty="0">
                <a:solidFill>
                  <a:srgbClr val="003763"/>
                </a:solidFill>
                <a:latin typeface="-apple-system"/>
              </a:rPr>
              <a:t>T</a:t>
            </a:r>
            <a:r>
              <a:rPr lang="en-US" sz="3200" b="0" i="0" dirty="0">
                <a:solidFill>
                  <a:srgbClr val="003763"/>
                </a:solidFill>
                <a:effectLst/>
                <a:latin typeface="-apple-system"/>
              </a:rPr>
              <a:t>he Perfected or The Consummate Nature (</a:t>
            </a:r>
            <a:r>
              <a:rPr lang="en-US" sz="3200" b="0" i="0" dirty="0" err="1">
                <a:solidFill>
                  <a:srgbClr val="003763"/>
                </a:solidFill>
                <a:effectLst/>
                <a:latin typeface="-apple-system"/>
              </a:rPr>
              <a:t>pariniṣpanna-svabhāva</a:t>
            </a:r>
            <a:r>
              <a:rPr lang="en-US" sz="3200" dirty="0">
                <a:solidFill>
                  <a:srgbClr val="003763"/>
                </a:solidFill>
                <a:latin typeface="-apple-system"/>
              </a:rPr>
              <a:t>)</a:t>
            </a:r>
            <a:r>
              <a:rPr lang="en-US" sz="3200" b="0" i="0" dirty="0">
                <a:solidFill>
                  <a:srgbClr val="003763"/>
                </a:solidFill>
                <a:effectLst/>
                <a:latin typeface="-apple-system"/>
              </a:rPr>
              <a:t>. </a:t>
            </a:r>
            <a:endParaRPr lang="en-US" sz="3200" dirty="0"/>
          </a:p>
        </p:txBody>
      </p:sp>
      <p:pic>
        <p:nvPicPr>
          <p:cNvPr id="4" name="Picture 3">
            <a:extLst>
              <a:ext uri="{FF2B5EF4-FFF2-40B4-BE49-F238E27FC236}">
                <a16:creationId xmlns:a16="http://schemas.microsoft.com/office/drawing/2014/main" id="{5EB81894-1F4B-1749-F313-1D5C475A1C4D}"/>
              </a:ext>
            </a:extLst>
          </p:cNvPr>
          <p:cNvPicPr>
            <a:picLocks noChangeAspect="1"/>
          </p:cNvPicPr>
          <p:nvPr/>
        </p:nvPicPr>
        <p:blipFill>
          <a:blip r:embed="rId3"/>
          <a:stretch>
            <a:fillRect/>
          </a:stretch>
        </p:blipFill>
        <p:spPr>
          <a:xfrm>
            <a:off x="1125860" y="1700809"/>
            <a:ext cx="2664296" cy="4271930"/>
          </a:xfrm>
          <a:prstGeom prst="rect">
            <a:avLst/>
          </a:prstGeom>
        </p:spPr>
      </p:pic>
      <p:sp>
        <p:nvSpPr>
          <p:cNvPr id="5" name="TextBox 4">
            <a:extLst>
              <a:ext uri="{FF2B5EF4-FFF2-40B4-BE49-F238E27FC236}">
                <a16:creationId xmlns:a16="http://schemas.microsoft.com/office/drawing/2014/main" id="{16034281-4E03-3AF4-C16C-C7C20C9D7376}"/>
              </a:ext>
            </a:extLst>
          </p:cNvPr>
          <p:cNvSpPr txBox="1"/>
          <p:nvPr/>
        </p:nvSpPr>
        <p:spPr>
          <a:xfrm>
            <a:off x="377759" y="6021288"/>
            <a:ext cx="4160498" cy="674031"/>
          </a:xfrm>
          <a:prstGeom prst="rect">
            <a:avLst/>
          </a:prstGeom>
          <a:noFill/>
        </p:spPr>
        <p:txBody>
          <a:bodyPr wrap="none" rtlCol="0">
            <a:spAutoFit/>
          </a:bodyPr>
          <a:lstStyle/>
          <a:p>
            <a:pPr algn="ctr">
              <a:lnSpc>
                <a:spcPct val="90000"/>
              </a:lnSpc>
            </a:pPr>
            <a:r>
              <a:rPr lang="en-CA" sz="1400" i="1" dirty="0">
                <a:hlinkClick r:id="rId4"/>
              </a:rPr>
              <a:t>Vasubandhu </a:t>
            </a:r>
            <a:r>
              <a:rPr lang="en-CA" sz="1400" i="1" dirty="0"/>
              <a:t>(4</a:t>
            </a:r>
            <a:r>
              <a:rPr lang="en-CA" sz="1400" i="1" baseline="30000" dirty="0"/>
              <a:t>th</a:t>
            </a:r>
            <a:r>
              <a:rPr lang="en-CA" sz="1400" i="1" dirty="0"/>
              <a:t> century C.E.), Chinese depiction.</a:t>
            </a:r>
          </a:p>
          <a:p>
            <a:pPr algn="ctr">
              <a:lnSpc>
                <a:spcPct val="90000"/>
              </a:lnSpc>
            </a:pPr>
            <a:r>
              <a:rPr lang="en-CA" sz="1400" i="1" dirty="0"/>
              <a:t>Author of the Three Natures, </a:t>
            </a:r>
          </a:p>
          <a:p>
            <a:pPr algn="ctr">
              <a:lnSpc>
                <a:spcPct val="90000"/>
              </a:lnSpc>
            </a:pPr>
            <a:r>
              <a:rPr lang="en-CA" sz="1400" i="1" dirty="0"/>
              <a:t>20 and 30 Verses on Consciousness Only</a:t>
            </a:r>
            <a:endParaRPr lang="en-US" sz="1400" i="1" dirty="0"/>
          </a:p>
        </p:txBody>
      </p:sp>
    </p:spTree>
    <p:extLst>
      <p:ext uri="{BB962C8B-B14F-4D97-AF65-F5344CB8AC3E}">
        <p14:creationId xmlns:p14="http://schemas.microsoft.com/office/powerpoint/2010/main" val="1589804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670AE-CDB1-47DE-DAD5-C57BF3CAD1D8}"/>
              </a:ext>
            </a:extLst>
          </p:cNvPr>
          <p:cNvSpPr>
            <a:spLocks noGrp="1"/>
          </p:cNvSpPr>
          <p:nvPr>
            <p:ph type="title"/>
          </p:nvPr>
        </p:nvSpPr>
        <p:spPr>
          <a:xfrm>
            <a:off x="1293812" y="381000"/>
            <a:ext cx="9841159" cy="1143000"/>
          </a:xfrm>
        </p:spPr>
        <p:txBody>
          <a:bodyPr/>
          <a:lstStyle/>
          <a:p>
            <a:pPr algn="ctr"/>
            <a:r>
              <a:rPr lang="en-CA" dirty="0"/>
              <a:t>1. Imagined Nature: How do we see an Apple?</a:t>
            </a:r>
            <a:endParaRPr lang="en-US" dirty="0"/>
          </a:p>
        </p:txBody>
      </p:sp>
      <p:sp>
        <p:nvSpPr>
          <p:cNvPr id="3" name="Content Placeholder 2">
            <a:extLst>
              <a:ext uri="{FF2B5EF4-FFF2-40B4-BE49-F238E27FC236}">
                <a16:creationId xmlns:a16="http://schemas.microsoft.com/office/drawing/2014/main" id="{08238AD5-70BD-6534-DB24-22F9C24809DC}"/>
              </a:ext>
            </a:extLst>
          </p:cNvPr>
          <p:cNvSpPr>
            <a:spLocks noGrp="1"/>
          </p:cNvSpPr>
          <p:nvPr>
            <p:ph idx="1"/>
          </p:nvPr>
        </p:nvSpPr>
        <p:spPr/>
        <p:txBody>
          <a:bodyPr/>
          <a:lstStyle/>
          <a:p>
            <a:r>
              <a:rPr lang="en-US" b="0" i="0" dirty="0">
                <a:solidFill>
                  <a:srgbClr val="003763"/>
                </a:solidFill>
                <a:effectLst/>
                <a:latin typeface="-apple-system"/>
              </a:rPr>
              <a:t>Nerve impulses go up my optic nerve into our brain. </a:t>
            </a:r>
          </a:p>
          <a:p>
            <a:r>
              <a:rPr lang="en-US" b="0" i="0" dirty="0">
                <a:solidFill>
                  <a:srgbClr val="003763"/>
                </a:solidFill>
                <a:effectLst/>
                <a:latin typeface="-apple-system"/>
              </a:rPr>
              <a:t>They go into our occipital cortex, where various visual processing happens, and they interact with the parts of our brain that are involved with language and with motor control to give us the labeled “Apple”.</a:t>
            </a:r>
          </a:p>
          <a:p>
            <a:r>
              <a:rPr lang="en-US" dirty="0">
                <a:solidFill>
                  <a:srgbClr val="003763"/>
                </a:solidFill>
                <a:latin typeface="-apple-system"/>
              </a:rPr>
              <a:t>We need light to see the “Apple”, but our brain is dark. The Apple isn’t in our brain.</a:t>
            </a:r>
          </a:p>
          <a:p>
            <a:r>
              <a:rPr lang="en-US" dirty="0">
                <a:solidFill>
                  <a:srgbClr val="003763"/>
                </a:solidFill>
                <a:latin typeface="-apple-system"/>
              </a:rPr>
              <a:t>Complicated interaction between light, our eye and neural activity allowed us to construct an image of “Apple” in our brain. </a:t>
            </a:r>
          </a:p>
          <a:p>
            <a:endParaRPr lang="en-US" b="0" i="0" dirty="0">
              <a:solidFill>
                <a:srgbClr val="003763"/>
              </a:solidFill>
              <a:effectLst/>
              <a:latin typeface="-apple-system"/>
            </a:endParaRPr>
          </a:p>
          <a:p>
            <a:endParaRPr lang="en-US" b="0" i="0" dirty="0">
              <a:solidFill>
                <a:srgbClr val="003763"/>
              </a:solidFill>
              <a:effectLst/>
              <a:latin typeface="-apple-system"/>
            </a:endParaRPr>
          </a:p>
          <a:p>
            <a:endParaRPr lang="en-US" dirty="0"/>
          </a:p>
        </p:txBody>
      </p:sp>
    </p:spTree>
    <p:extLst>
      <p:ext uri="{BB962C8B-B14F-4D97-AF65-F5344CB8AC3E}">
        <p14:creationId xmlns:p14="http://schemas.microsoft.com/office/powerpoint/2010/main" val="320265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75AE7-7C1B-6F5F-42FC-72EA145AA424}"/>
              </a:ext>
            </a:extLst>
          </p:cNvPr>
          <p:cNvSpPr>
            <a:spLocks noGrp="1"/>
          </p:cNvSpPr>
          <p:nvPr>
            <p:ph type="title"/>
          </p:nvPr>
        </p:nvSpPr>
        <p:spPr>
          <a:xfrm>
            <a:off x="1701924" y="404664"/>
            <a:ext cx="9601200" cy="743744"/>
          </a:xfrm>
        </p:spPr>
        <p:txBody>
          <a:bodyPr>
            <a:normAutofit fontScale="90000"/>
          </a:bodyPr>
          <a:lstStyle/>
          <a:p>
            <a:pPr algn="ctr"/>
            <a:r>
              <a:rPr lang="en-CA" dirty="0"/>
              <a:t>1. Imagined Nature: How do we see an Apple?</a:t>
            </a:r>
            <a:endParaRPr lang="en-US" dirty="0"/>
          </a:p>
        </p:txBody>
      </p:sp>
      <p:pic>
        <p:nvPicPr>
          <p:cNvPr id="5" name="Picture 4">
            <a:extLst>
              <a:ext uri="{FF2B5EF4-FFF2-40B4-BE49-F238E27FC236}">
                <a16:creationId xmlns:a16="http://schemas.microsoft.com/office/drawing/2014/main" id="{B25B43B5-4185-5F77-1521-942479BDFD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836" y="1268760"/>
            <a:ext cx="6409351" cy="4455950"/>
          </a:xfrm>
          <a:prstGeom prst="rect">
            <a:avLst/>
          </a:prstGeom>
        </p:spPr>
      </p:pic>
      <p:sp>
        <p:nvSpPr>
          <p:cNvPr id="6" name="TextBox 5">
            <a:extLst>
              <a:ext uri="{FF2B5EF4-FFF2-40B4-BE49-F238E27FC236}">
                <a16:creationId xmlns:a16="http://schemas.microsoft.com/office/drawing/2014/main" id="{71C60998-D9A2-CEC7-FE02-4EBE12BF69EE}"/>
              </a:ext>
            </a:extLst>
          </p:cNvPr>
          <p:cNvSpPr txBox="1"/>
          <p:nvPr/>
        </p:nvSpPr>
        <p:spPr>
          <a:xfrm>
            <a:off x="7894612" y="1301961"/>
            <a:ext cx="3888432" cy="4081117"/>
          </a:xfrm>
          <a:prstGeom prst="rect">
            <a:avLst/>
          </a:prstGeom>
          <a:noFill/>
        </p:spPr>
        <p:txBody>
          <a:bodyPr wrap="square" rtlCol="0">
            <a:spAutoFit/>
          </a:bodyPr>
          <a:lstStyle/>
          <a:p>
            <a:pPr>
              <a:lnSpc>
                <a:spcPct val="90000"/>
              </a:lnSpc>
            </a:pPr>
            <a:r>
              <a:rPr lang="en-US" dirty="0"/>
              <a:t>We see reality as:</a:t>
            </a:r>
          </a:p>
          <a:p>
            <a:pPr>
              <a:lnSpc>
                <a:spcPct val="90000"/>
              </a:lnSpc>
            </a:pPr>
            <a:endParaRPr lang="en-US" dirty="0"/>
          </a:p>
          <a:p>
            <a:pPr marL="342900" indent="-342900">
              <a:lnSpc>
                <a:spcPct val="90000"/>
              </a:lnSpc>
              <a:buAutoNum type="arabicPeriod"/>
            </a:pPr>
            <a:r>
              <a:rPr lang="en-US" dirty="0"/>
              <a:t>Dualistic</a:t>
            </a:r>
          </a:p>
          <a:p>
            <a:pPr marL="342900" indent="-342900">
              <a:lnSpc>
                <a:spcPct val="90000"/>
              </a:lnSpc>
              <a:buAutoNum type="arabicPeriod"/>
            </a:pPr>
            <a:r>
              <a:rPr lang="en-US" dirty="0"/>
              <a:t>Objected</a:t>
            </a:r>
          </a:p>
          <a:p>
            <a:pPr marL="342900" indent="-342900">
              <a:lnSpc>
                <a:spcPct val="90000"/>
              </a:lnSpc>
              <a:buAutoNum type="arabicPeriod"/>
            </a:pPr>
            <a:endParaRPr lang="en-US" dirty="0"/>
          </a:p>
          <a:p>
            <a:pPr>
              <a:lnSpc>
                <a:spcPct val="90000"/>
              </a:lnSpc>
            </a:pPr>
            <a:r>
              <a:rPr lang="en-US" dirty="0"/>
              <a:t>But it is:</a:t>
            </a:r>
          </a:p>
          <a:p>
            <a:pPr>
              <a:lnSpc>
                <a:spcPct val="90000"/>
              </a:lnSpc>
            </a:pPr>
            <a:endParaRPr lang="en-US" dirty="0"/>
          </a:p>
          <a:p>
            <a:pPr marL="342900" indent="-342900">
              <a:lnSpc>
                <a:spcPct val="90000"/>
              </a:lnSpc>
              <a:buAutoNum type="arabicPeriod"/>
            </a:pPr>
            <a:r>
              <a:rPr lang="en-US" dirty="0"/>
              <a:t>Imagined by complex processes of our brain</a:t>
            </a:r>
          </a:p>
          <a:p>
            <a:pPr marL="342900" indent="-342900">
              <a:lnSpc>
                <a:spcPct val="90000"/>
              </a:lnSpc>
              <a:buAutoNum type="arabicPeriod"/>
            </a:pPr>
            <a:endParaRPr lang="en-US" dirty="0"/>
          </a:p>
          <a:p>
            <a:pPr marL="342900" indent="-342900">
              <a:lnSpc>
                <a:spcPct val="90000"/>
              </a:lnSpc>
              <a:buAutoNum type="arabicPeriod"/>
            </a:pPr>
            <a:r>
              <a:rPr lang="en-US" dirty="0"/>
              <a:t>Projected as an </a:t>
            </a:r>
            <a:r>
              <a:rPr lang="en-US" b="1" dirty="0"/>
              <a:t>image</a:t>
            </a:r>
            <a:r>
              <a:rPr lang="en-US" dirty="0"/>
              <a:t> and a </a:t>
            </a:r>
            <a:r>
              <a:rPr lang="en-US" b="1" dirty="0"/>
              <a:t>name</a:t>
            </a:r>
          </a:p>
          <a:p>
            <a:pPr marL="342900" indent="-342900">
              <a:lnSpc>
                <a:spcPct val="90000"/>
              </a:lnSpc>
              <a:buAutoNum type="arabicPeriod"/>
            </a:pPr>
            <a:endParaRPr lang="en-US" dirty="0"/>
          </a:p>
          <a:p>
            <a:pPr marL="342900" indent="-342900">
              <a:lnSpc>
                <a:spcPct val="90000"/>
              </a:lnSpc>
              <a:buAutoNum type="arabicPeriod"/>
            </a:pPr>
            <a:r>
              <a:rPr lang="en-US" b="1" dirty="0"/>
              <a:t>Image</a:t>
            </a:r>
            <a:r>
              <a:rPr lang="en-US" dirty="0"/>
              <a:t> and </a:t>
            </a:r>
            <a:r>
              <a:rPr lang="en-US" b="1" dirty="0"/>
              <a:t>name </a:t>
            </a:r>
            <a:r>
              <a:rPr lang="en-US" dirty="0"/>
              <a:t>are not outside of our brain</a:t>
            </a:r>
          </a:p>
          <a:p>
            <a:pPr>
              <a:lnSpc>
                <a:spcPct val="90000"/>
              </a:lnSpc>
            </a:pPr>
            <a:endParaRPr lang="en-US" dirty="0"/>
          </a:p>
        </p:txBody>
      </p:sp>
      <p:sp>
        <p:nvSpPr>
          <p:cNvPr id="7" name="TextBox 6">
            <a:extLst>
              <a:ext uri="{FF2B5EF4-FFF2-40B4-BE49-F238E27FC236}">
                <a16:creationId xmlns:a16="http://schemas.microsoft.com/office/drawing/2014/main" id="{03268E3F-0822-55D5-CBBE-0BB61EE6E834}"/>
              </a:ext>
            </a:extLst>
          </p:cNvPr>
          <p:cNvSpPr txBox="1"/>
          <p:nvPr/>
        </p:nvSpPr>
        <p:spPr>
          <a:xfrm>
            <a:off x="7426560" y="5383078"/>
            <a:ext cx="4680520" cy="341632"/>
          </a:xfrm>
          <a:prstGeom prst="rect">
            <a:avLst/>
          </a:prstGeom>
          <a:noFill/>
        </p:spPr>
        <p:txBody>
          <a:bodyPr wrap="square" rtlCol="0">
            <a:spAutoFit/>
          </a:bodyPr>
          <a:lstStyle/>
          <a:p>
            <a:pPr>
              <a:lnSpc>
                <a:spcPct val="90000"/>
              </a:lnSpc>
            </a:pPr>
            <a:r>
              <a:rPr lang="en-CA" dirty="0"/>
              <a:t>What happens if I knock you unconscious? </a:t>
            </a:r>
            <a:endParaRPr lang="en-US" dirty="0"/>
          </a:p>
        </p:txBody>
      </p:sp>
      <p:sp>
        <p:nvSpPr>
          <p:cNvPr id="8" name="TextBox 7">
            <a:extLst>
              <a:ext uri="{FF2B5EF4-FFF2-40B4-BE49-F238E27FC236}">
                <a16:creationId xmlns:a16="http://schemas.microsoft.com/office/drawing/2014/main" id="{CB5267B4-9E38-E4BD-F04B-BDC487125690}"/>
              </a:ext>
            </a:extLst>
          </p:cNvPr>
          <p:cNvSpPr txBox="1"/>
          <p:nvPr/>
        </p:nvSpPr>
        <p:spPr>
          <a:xfrm>
            <a:off x="333772" y="6003791"/>
            <a:ext cx="11305256" cy="590931"/>
          </a:xfrm>
          <a:prstGeom prst="rect">
            <a:avLst/>
          </a:prstGeom>
          <a:noFill/>
        </p:spPr>
        <p:txBody>
          <a:bodyPr wrap="square" rtlCol="0">
            <a:spAutoFit/>
          </a:bodyPr>
          <a:lstStyle/>
          <a:p>
            <a:pPr algn="ctr">
              <a:lnSpc>
                <a:spcPct val="90000"/>
              </a:lnSpc>
            </a:pPr>
            <a:r>
              <a:rPr lang="en-US" i="1" dirty="0"/>
              <a:t>You can’t eat and be full from an image and a name, but you think that what you are grasping is something from which you can be eating to be full. </a:t>
            </a:r>
          </a:p>
        </p:txBody>
      </p:sp>
    </p:spTree>
    <p:extLst>
      <p:ext uri="{BB962C8B-B14F-4D97-AF65-F5344CB8AC3E}">
        <p14:creationId xmlns:p14="http://schemas.microsoft.com/office/powerpoint/2010/main" val="1245929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additive="base">
                                        <p:cTn id="1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 calcmode="lin" valueType="num">
                                      <p:cBhvr additive="base">
                                        <p:cTn id="2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 calcmode="lin" valueType="num">
                                      <p:cBhvr additive="base">
                                        <p:cTn id="2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
                                            <p:txEl>
                                              <p:pRg st="7" end="7"/>
                                            </p:txEl>
                                          </p:spTgt>
                                        </p:tgtEl>
                                        <p:attrNameLst>
                                          <p:attrName>style.visibility</p:attrName>
                                        </p:attrNameLst>
                                      </p:cBhvr>
                                      <p:to>
                                        <p:strVal val="visible"/>
                                      </p:to>
                                    </p:set>
                                    <p:anim calcmode="lin" valueType="num">
                                      <p:cBhvr additive="base">
                                        <p:cTn id="33"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6">
                                            <p:txEl>
                                              <p:pRg st="9" end="9"/>
                                            </p:txEl>
                                          </p:spTgt>
                                        </p:tgtEl>
                                        <p:attrNameLst>
                                          <p:attrName>style.visibility</p:attrName>
                                        </p:attrNameLst>
                                      </p:cBhvr>
                                      <p:to>
                                        <p:strVal val="visible"/>
                                      </p:to>
                                    </p:set>
                                    <p:anim calcmode="lin" valueType="num">
                                      <p:cBhvr additive="base">
                                        <p:cTn id="37"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6">
                                            <p:txEl>
                                              <p:pRg st="11" end="11"/>
                                            </p:txEl>
                                          </p:spTgt>
                                        </p:tgtEl>
                                        <p:attrNameLst>
                                          <p:attrName>style.visibility</p:attrName>
                                        </p:attrNameLst>
                                      </p:cBhvr>
                                      <p:to>
                                        <p:strVal val="visible"/>
                                      </p:to>
                                    </p:set>
                                    <p:anim calcmode="lin" valueType="num">
                                      <p:cBhvr additive="base">
                                        <p:cTn id="41"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ppt_x"/>
                                          </p:val>
                                        </p:tav>
                                        <p:tav tm="100000">
                                          <p:val>
                                            <p:strVal val="#ppt_x"/>
                                          </p:val>
                                        </p:tav>
                                      </p:tavLst>
                                    </p:anim>
                                    <p:anim calcmode="lin" valueType="num">
                                      <p:cBhvr additive="base">
                                        <p:cTn id="4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ppt_x"/>
                                          </p:val>
                                        </p:tav>
                                        <p:tav tm="100000">
                                          <p:val>
                                            <p:strVal val="#ppt_x"/>
                                          </p:val>
                                        </p:tav>
                                      </p:tavLst>
                                    </p:anim>
                                    <p:anim calcmode="lin" valueType="num">
                                      <p:cBhvr additive="base">
                                        <p:cTn id="5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3500F-09D8-1C13-DA63-EE2E0B842654}"/>
              </a:ext>
            </a:extLst>
          </p:cNvPr>
          <p:cNvSpPr>
            <a:spLocks noGrp="1"/>
          </p:cNvSpPr>
          <p:nvPr>
            <p:ph type="title"/>
          </p:nvPr>
        </p:nvSpPr>
        <p:spPr>
          <a:xfrm>
            <a:off x="1293813" y="381000"/>
            <a:ext cx="9601200" cy="671736"/>
          </a:xfrm>
        </p:spPr>
        <p:txBody>
          <a:bodyPr/>
          <a:lstStyle/>
          <a:p>
            <a:r>
              <a:rPr lang="en-CA" dirty="0"/>
              <a:t>2. Dependent Nature: Constructed &amp; Empty</a:t>
            </a:r>
            <a:endParaRPr lang="en-US" dirty="0"/>
          </a:p>
        </p:txBody>
      </p:sp>
      <p:pic>
        <p:nvPicPr>
          <p:cNvPr id="4" name="Content Placeholder 3">
            <a:extLst>
              <a:ext uri="{FF2B5EF4-FFF2-40B4-BE49-F238E27FC236}">
                <a16:creationId xmlns:a16="http://schemas.microsoft.com/office/drawing/2014/main" id="{F3E03332-042F-0D7D-B4DD-40F1520CC780}"/>
              </a:ext>
            </a:extLst>
          </p:cNvPr>
          <p:cNvPicPr>
            <a:picLocks noGrp="1" noChangeAspect="1"/>
          </p:cNvPicPr>
          <p:nvPr>
            <p:ph idx="1"/>
          </p:nvPr>
        </p:nvPicPr>
        <p:blipFill>
          <a:blip r:embed="rId3"/>
          <a:srcRect t="36319"/>
          <a:stretch/>
        </p:blipFill>
        <p:spPr>
          <a:xfrm>
            <a:off x="492334" y="1224382"/>
            <a:ext cx="3992492" cy="5084938"/>
          </a:xfrm>
          <a:prstGeom prst="rect">
            <a:avLst/>
          </a:prstGeom>
        </p:spPr>
      </p:pic>
      <p:sp>
        <p:nvSpPr>
          <p:cNvPr id="8" name="TextBox 7">
            <a:extLst>
              <a:ext uri="{FF2B5EF4-FFF2-40B4-BE49-F238E27FC236}">
                <a16:creationId xmlns:a16="http://schemas.microsoft.com/office/drawing/2014/main" id="{6FCEE3A3-04A2-0982-83DE-D9570EFBD48D}"/>
              </a:ext>
            </a:extLst>
          </p:cNvPr>
          <p:cNvSpPr txBox="1"/>
          <p:nvPr/>
        </p:nvSpPr>
        <p:spPr>
          <a:xfrm>
            <a:off x="4438228" y="1196752"/>
            <a:ext cx="7560840" cy="5161413"/>
          </a:xfrm>
          <a:prstGeom prst="rect">
            <a:avLst/>
          </a:prstGeom>
          <a:noFill/>
        </p:spPr>
        <p:txBody>
          <a:bodyPr wrap="square" rtlCol="0">
            <a:spAutoFit/>
          </a:bodyPr>
          <a:lstStyle/>
          <a:p>
            <a:pPr marL="285750" indent="-285750">
              <a:lnSpc>
                <a:spcPct val="90000"/>
              </a:lnSpc>
              <a:buFont typeface="Arial" panose="020B0604020202020204" pitchFamily="34" charset="0"/>
              <a:buChar char="•"/>
            </a:pPr>
            <a:r>
              <a:rPr lang="en-CA" sz="2400" b="1" dirty="0"/>
              <a:t>Emptiness of Characteristics (</a:t>
            </a:r>
            <a:r>
              <a:rPr lang="en-CA" sz="2400" b="1" dirty="0" err="1"/>
              <a:t>Yogachara</a:t>
            </a:r>
            <a:r>
              <a:rPr lang="en-CA" sz="2400" b="1" dirty="0"/>
              <a:t>) – Interiorly/Subjectively Empty</a:t>
            </a:r>
          </a:p>
          <a:p>
            <a:pPr marL="742950" lvl="1" indent="-285750">
              <a:lnSpc>
                <a:spcPct val="90000"/>
              </a:lnSpc>
              <a:buFont typeface="Arial" panose="020B0604020202020204" pitchFamily="34" charset="0"/>
              <a:buChar char="•"/>
            </a:pPr>
            <a:r>
              <a:rPr lang="en-CA" dirty="0"/>
              <a:t>The apple we experience is happening in our brain! None of the characteristics we see or feel is outside of our neurons firings (which is not red, solid or tasty).</a:t>
            </a:r>
          </a:p>
          <a:p>
            <a:pPr marL="742950" lvl="1" indent="-285750">
              <a:lnSpc>
                <a:spcPct val="90000"/>
              </a:lnSpc>
              <a:buFont typeface="Arial" panose="020B0604020202020204" pitchFamily="34" charset="0"/>
              <a:buChar char="•"/>
            </a:pPr>
            <a:r>
              <a:rPr lang="en-CA" dirty="0"/>
              <a:t>All we experience as “Apple” is empty of the characteristics we attributed to it. It’s a projection based on our evolutionary and biological makeup and construction, which doesn’t necessarily mean others see/experience it the same way.</a:t>
            </a:r>
          </a:p>
          <a:p>
            <a:pPr>
              <a:lnSpc>
                <a:spcPct val="90000"/>
              </a:lnSpc>
            </a:pPr>
            <a:endParaRPr lang="en-CA" dirty="0"/>
          </a:p>
          <a:p>
            <a:pPr marL="285750" indent="-285750">
              <a:lnSpc>
                <a:spcPct val="90000"/>
              </a:lnSpc>
              <a:buFont typeface="Arial" panose="020B0604020202020204" pitchFamily="34" charset="0"/>
              <a:buChar char="•"/>
            </a:pPr>
            <a:r>
              <a:rPr lang="en-CA" sz="2400" b="1" dirty="0"/>
              <a:t>Emptiness of Nature (</a:t>
            </a:r>
            <a:r>
              <a:rPr lang="en-CA" sz="2400" b="1" dirty="0" err="1"/>
              <a:t>Madhyamaka</a:t>
            </a:r>
            <a:r>
              <a:rPr lang="en-CA" sz="2400" b="1" dirty="0"/>
              <a:t>/ Middle Way) – Externally Empty</a:t>
            </a:r>
          </a:p>
          <a:p>
            <a:pPr marL="742950" lvl="1" indent="-285750">
              <a:lnSpc>
                <a:spcPct val="90000"/>
              </a:lnSpc>
              <a:buFont typeface="Arial" panose="020B0604020202020204" pitchFamily="34" charset="0"/>
              <a:buChar char="•"/>
            </a:pPr>
            <a:r>
              <a:rPr lang="en-CA" dirty="0"/>
              <a:t>“Apple” is dependent on Causes and Conditions or </a:t>
            </a:r>
            <a:r>
              <a:rPr lang="en-CA" b="1" dirty="0"/>
              <a:t>Dependent Nature</a:t>
            </a:r>
          </a:p>
          <a:p>
            <a:pPr marL="1200150" lvl="2" indent="-285750">
              <a:lnSpc>
                <a:spcPct val="90000"/>
              </a:lnSpc>
              <a:buFont typeface="Arial" panose="020B0604020202020204" pitchFamily="34" charset="0"/>
              <a:buChar char="•"/>
            </a:pPr>
            <a:r>
              <a:rPr lang="en-CA" dirty="0"/>
              <a:t>Light to for us to see</a:t>
            </a:r>
          </a:p>
          <a:p>
            <a:pPr marL="1200150" lvl="2" indent="-285750">
              <a:lnSpc>
                <a:spcPct val="90000"/>
              </a:lnSpc>
              <a:buFont typeface="Arial" panose="020B0604020202020204" pitchFamily="34" charset="0"/>
              <a:buChar char="•"/>
            </a:pPr>
            <a:r>
              <a:rPr lang="en-CA" dirty="0"/>
              <a:t>Cellular structures and bonding, hardness, various parts </a:t>
            </a:r>
            <a:r>
              <a:rPr lang="en-CA" dirty="0" err="1"/>
              <a:t>etc</a:t>
            </a:r>
            <a:r>
              <a:rPr lang="en-CA" dirty="0"/>
              <a:t>…</a:t>
            </a:r>
          </a:p>
          <a:p>
            <a:pPr marL="1200150" lvl="2" indent="-285750">
              <a:lnSpc>
                <a:spcPct val="90000"/>
              </a:lnSpc>
              <a:buFont typeface="Arial" panose="020B0604020202020204" pitchFamily="34" charset="0"/>
              <a:buChar char="•"/>
            </a:pPr>
            <a:r>
              <a:rPr lang="en-CA" dirty="0"/>
              <a:t>“Apple” doesn’t exist because it is made up of all non-apple elements that come together temporarily.</a:t>
            </a:r>
            <a:endParaRPr lang="en-US" dirty="0"/>
          </a:p>
        </p:txBody>
      </p:sp>
    </p:spTree>
    <p:extLst>
      <p:ext uri="{BB962C8B-B14F-4D97-AF65-F5344CB8AC3E}">
        <p14:creationId xmlns:p14="http://schemas.microsoft.com/office/powerpoint/2010/main" val="3886871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 calcmode="lin" valueType="num">
                                      <p:cBhvr additive="base">
                                        <p:cTn id="2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anim calcmode="lin" valueType="num">
                                      <p:cBhvr additive="base">
                                        <p:cTn id="25"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8">
                                            <p:txEl>
                                              <p:pRg st="6" end="6"/>
                                            </p:txEl>
                                          </p:spTgt>
                                        </p:tgtEl>
                                        <p:attrNameLst>
                                          <p:attrName>style.visibility</p:attrName>
                                        </p:attrNameLst>
                                      </p:cBhvr>
                                      <p:to>
                                        <p:strVal val="visible"/>
                                      </p:to>
                                    </p:set>
                                    <p:anim calcmode="lin" valueType="num">
                                      <p:cBhvr additive="base">
                                        <p:cTn id="29"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8">
                                            <p:txEl>
                                              <p:pRg st="7" end="7"/>
                                            </p:txEl>
                                          </p:spTgt>
                                        </p:tgtEl>
                                        <p:attrNameLst>
                                          <p:attrName>style.visibility</p:attrName>
                                        </p:attrNameLst>
                                      </p:cBhvr>
                                      <p:to>
                                        <p:strVal val="visible"/>
                                      </p:to>
                                    </p:set>
                                    <p:anim calcmode="lin" valueType="num">
                                      <p:cBhvr additive="base">
                                        <p:cTn id="33"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8">
                                            <p:txEl>
                                              <p:pRg st="8" end="8"/>
                                            </p:txEl>
                                          </p:spTgt>
                                        </p:tgtEl>
                                        <p:attrNameLst>
                                          <p:attrName>style.visibility</p:attrName>
                                        </p:attrNameLst>
                                      </p:cBhvr>
                                      <p:to>
                                        <p:strVal val="visible"/>
                                      </p:to>
                                    </p:set>
                                    <p:anim calcmode="lin" valueType="num">
                                      <p:cBhvr additive="base">
                                        <p:cTn id="37"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2DD3A-D425-D51E-7314-EEFC1E1E8059}"/>
              </a:ext>
            </a:extLst>
          </p:cNvPr>
          <p:cNvSpPr>
            <a:spLocks noGrp="1"/>
          </p:cNvSpPr>
          <p:nvPr>
            <p:ph type="title"/>
          </p:nvPr>
        </p:nvSpPr>
        <p:spPr/>
        <p:txBody>
          <a:bodyPr/>
          <a:lstStyle/>
          <a:p>
            <a:r>
              <a:rPr lang="en-CA" dirty="0"/>
              <a:t>3. </a:t>
            </a:r>
            <a:r>
              <a:rPr lang="en-CA" dirty="0" err="1"/>
              <a:t>Consumate</a:t>
            </a:r>
            <a:r>
              <a:rPr lang="en-CA" dirty="0"/>
              <a:t> Nature: What is really real?</a:t>
            </a:r>
            <a:endParaRPr lang="en-US" dirty="0"/>
          </a:p>
        </p:txBody>
      </p:sp>
      <p:sp>
        <p:nvSpPr>
          <p:cNvPr id="3" name="Content Placeholder 2">
            <a:extLst>
              <a:ext uri="{FF2B5EF4-FFF2-40B4-BE49-F238E27FC236}">
                <a16:creationId xmlns:a16="http://schemas.microsoft.com/office/drawing/2014/main" id="{EEC4ADEE-28A1-4514-1F37-19887BF36256}"/>
              </a:ext>
            </a:extLst>
          </p:cNvPr>
          <p:cNvSpPr>
            <a:spLocks noGrp="1"/>
          </p:cNvSpPr>
          <p:nvPr>
            <p:ph idx="1"/>
          </p:nvPr>
        </p:nvSpPr>
        <p:spPr/>
        <p:txBody>
          <a:bodyPr/>
          <a:lstStyle/>
          <a:p>
            <a:r>
              <a:rPr lang="en-US" b="0" i="0" dirty="0">
                <a:solidFill>
                  <a:srgbClr val="003763"/>
                </a:solidFill>
                <a:effectLst/>
                <a:latin typeface="-apple-system"/>
              </a:rPr>
              <a:t>The experience of the “Apple” that depends on all of these conditions is empty of that imagined external “Apple”</a:t>
            </a:r>
          </a:p>
          <a:p>
            <a:r>
              <a:rPr lang="en-US" dirty="0">
                <a:solidFill>
                  <a:srgbClr val="003763"/>
                </a:solidFill>
                <a:latin typeface="-apple-system"/>
              </a:rPr>
              <a:t>The</a:t>
            </a:r>
            <a:r>
              <a:rPr lang="en-US" b="0" i="0" dirty="0">
                <a:solidFill>
                  <a:srgbClr val="003763"/>
                </a:solidFill>
                <a:effectLst/>
                <a:latin typeface="-apple-system"/>
              </a:rPr>
              <a:t> dependent “Apple” in </a:t>
            </a:r>
            <a:r>
              <a:rPr lang="en-US" dirty="0">
                <a:solidFill>
                  <a:srgbClr val="003763"/>
                </a:solidFill>
                <a:latin typeface="-apple-system"/>
              </a:rPr>
              <a:t>your mind </a:t>
            </a:r>
            <a:r>
              <a:rPr lang="en-US" b="0" i="0" dirty="0">
                <a:solidFill>
                  <a:srgbClr val="003763"/>
                </a:solidFill>
                <a:effectLst/>
                <a:latin typeface="-apple-system"/>
              </a:rPr>
              <a:t>is </a:t>
            </a:r>
            <a:r>
              <a:rPr lang="en-US" b="0" i="1" u="sng" dirty="0">
                <a:solidFill>
                  <a:srgbClr val="003763"/>
                </a:solidFill>
                <a:effectLst/>
                <a:latin typeface="-apple-system"/>
              </a:rPr>
              <a:t>empty of subject-object duality</a:t>
            </a:r>
            <a:r>
              <a:rPr lang="en-US" b="0" i="0" dirty="0">
                <a:solidFill>
                  <a:srgbClr val="003763"/>
                </a:solidFill>
                <a:effectLst/>
                <a:latin typeface="-apple-system"/>
              </a:rPr>
              <a:t>, it’s not separate from you (there isn’t an apple if you didn’t imagined it); it is empty of externality; and so that is the </a:t>
            </a:r>
            <a:r>
              <a:rPr lang="en-US" b="1" i="0" u="sng" dirty="0">
                <a:solidFill>
                  <a:srgbClr val="003763"/>
                </a:solidFill>
                <a:effectLst/>
                <a:latin typeface="-apple-system"/>
              </a:rPr>
              <a:t>ultimate emptiness of the “Apple”</a:t>
            </a:r>
            <a:r>
              <a:rPr lang="en-US" b="0" i="0" dirty="0">
                <a:solidFill>
                  <a:srgbClr val="003763"/>
                </a:solidFill>
                <a:effectLst/>
                <a:latin typeface="-apple-system"/>
              </a:rPr>
              <a:t>. </a:t>
            </a:r>
          </a:p>
          <a:p>
            <a:endParaRPr lang="en-US" dirty="0">
              <a:solidFill>
                <a:srgbClr val="003763"/>
              </a:solidFill>
              <a:latin typeface="-apple-system"/>
            </a:endParaRPr>
          </a:p>
          <a:p>
            <a:pPr marL="0" indent="0" algn="ctr">
              <a:buNone/>
            </a:pPr>
            <a:r>
              <a:rPr lang="en-US" dirty="0"/>
              <a:t>What we experience is our experiences are just mind! </a:t>
            </a:r>
          </a:p>
          <a:p>
            <a:pPr marL="0" indent="0" algn="ctr">
              <a:buNone/>
            </a:pPr>
            <a:r>
              <a:rPr lang="en-US" dirty="0"/>
              <a:t>Everything is subjective!</a:t>
            </a:r>
          </a:p>
          <a:p>
            <a:pPr marL="0" indent="0" algn="ctr">
              <a:buNone/>
            </a:pPr>
            <a:r>
              <a:rPr lang="en-US" dirty="0"/>
              <a:t>We don’t really know the objective reality!</a:t>
            </a:r>
          </a:p>
        </p:txBody>
      </p:sp>
    </p:spTree>
    <p:extLst>
      <p:ext uri="{BB962C8B-B14F-4D97-AF65-F5344CB8AC3E}">
        <p14:creationId xmlns:p14="http://schemas.microsoft.com/office/powerpoint/2010/main" val="2595766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39B73-9FC0-9B6C-7B6B-CA0AF3233ED2}"/>
              </a:ext>
            </a:extLst>
          </p:cNvPr>
          <p:cNvSpPr>
            <a:spLocks noGrp="1"/>
          </p:cNvSpPr>
          <p:nvPr>
            <p:ph type="title"/>
          </p:nvPr>
        </p:nvSpPr>
        <p:spPr>
          <a:xfrm>
            <a:off x="658688" y="620688"/>
            <a:ext cx="10801200" cy="743744"/>
          </a:xfrm>
        </p:spPr>
        <p:txBody>
          <a:bodyPr/>
          <a:lstStyle/>
          <a:p>
            <a:r>
              <a:rPr lang="en-CA" dirty="0"/>
              <a:t>3. </a:t>
            </a:r>
            <a:r>
              <a:rPr lang="en-CA" dirty="0" err="1"/>
              <a:t>Consumate</a:t>
            </a:r>
            <a:r>
              <a:rPr lang="en-CA" dirty="0"/>
              <a:t> Nature: Buddha Sees the World As</a:t>
            </a:r>
            <a:endParaRPr lang="en-US" dirty="0"/>
          </a:p>
        </p:txBody>
      </p:sp>
      <p:sp>
        <p:nvSpPr>
          <p:cNvPr id="3" name="Content Placeholder 2">
            <a:extLst>
              <a:ext uri="{FF2B5EF4-FFF2-40B4-BE49-F238E27FC236}">
                <a16:creationId xmlns:a16="http://schemas.microsoft.com/office/drawing/2014/main" id="{70539247-817B-D8B3-77D2-A61CCE714B64}"/>
              </a:ext>
            </a:extLst>
          </p:cNvPr>
          <p:cNvSpPr>
            <a:spLocks noGrp="1"/>
          </p:cNvSpPr>
          <p:nvPr>
            <p:ph idx="1"/>
          </p:nvPr>
        </p:nvSpPr>
        <p:spPr>
          <a:xfrm>
            <a:off x="981844" y="1412776"/>
            <a:ext cx="10585176" cy="5184576"/>
          </a:xfrm>
        </p:spPr>
        <p:txBody>
          <a:bodyPr>
            <a:normAutofit/>
          </a:bodyPr>
          <a:lstStyle/>
          <a:p>
            <a:r>
              <a:rPr lang="en-US" dirty="0">
                <a:latin typeface="Google Sans"/>
              </a:rPr>
              <a:t>U</a:t>
            </a:r>
            <a:r>
              <a:rPr lang="en-US" b="0" i="0" dirty="0">
                <a:effectLst/>
                <a:latin typeface="Google Sans"/>
              </a:rPr>
              <a:t>nchanging reality of phenomena, free from the limitations of the other two natures. It is seen as the true nature of things, beyond conceptualization and duality.</a:t>
            </a:r>
          </a:p>
          <a:p>
            <a:pPr algn="l">
              <a:spcBef>
                <a:spcPts val="750"/>
              </a:spcBef>
              <a:spcAft>
                <a:spcPts val="600"/>
              </a:spcAft>
              <a:buFont typeface="Arial" panose="020B0604020202020204" pitchFamily="34" charset="0"/>
              <a:buChar char="•"/>
            </a:pPr>
            <a:r>
              <a:rPr lang="en-US" b="1" i="0" u="sng" dirty="0">
                <a:solidFill>
                  <a:srgbClr val="001D35"/>
                </a:solidFill>
                <a:effectLst/>
                <a:latin typeface="Google Sans"/>
              </a:rPr>
              <a:t>Key Characteristics of the Consummate (Perfected) Nature:</a:t>
            </a:r>
            <a:endParaRPr lang="en-US" b="0" i="0" u="sng" dirty="0">
              <a:solidFill>
                <a:srgbClr val="001D35"/>
              </a:solidFill>
              <a:effectLst/>
              <a:latin typeface="Google Sans"/>
            </a:endParaRPr>
          </a:p>
          <a:p>
            <a:pPr>
              <a:spcBef>
                <a:spcPts val="600"/>
              </a:spcBef>
              <a:spcAft>
                <a:spcPts val="600"/>
              </a:spcAft>
              <a:buFont typeface="Wingdings" panose="05000000000000000000" pitchFamily="2" charset="2"/>
              <a:buChar char="Ø"/>
            </a:pPr>
            <a:r>
              <a:rPr lang="en-US" b="1" i="0" dirty="0">
                <a:solidFill>
                  <a:srgbClr val="001D35"/>
                </a:solidFill>
                <a:effectLst/>
                <a:latin typeface="Google Sans"/>
              </a:rPr>
              <a:t>Ultimate Reality or </a:t>
            </a:r>
            <a:r>
              <a:rPr lang="en-US" b="1" dirty="0">
                <a:solidFill>
                  <a:srgbClr val="001D35"/>
                </a:solidFill>
                <a:latin typeface="Google Sans"/>
              </a:rPr>
              <a:t>suchness</a:t>
            </a:r>
            <a:r>
              <a:rPr lang="en-US" dirty="0">
                <a:solidFill>
                  <a:srgbClr val="202122"/>
                </a:solidFill>
                <a:latin typeface="Arial" panose="020B0604020202020204" pitchFamily="34" charset="0"/>
              </a:rPr>
              <a:t>(</a:t>
            </a:r>
            <a:r>
              <a:rPr lang="en-US" i="1" dirty="0" err="1">
                <a:solidFill>
                  <a:srgbClr val="202122"/>
                </a:solidFill>
                <a:latin typeface="Arial" panose="020B0604020202020204" pitchFamily="34" charset="0"/>
                <a:hlinkClick r:id="rId2" tooltip="Tathātā"/>
              </a:rPr>
              <a:t>Tathātā</a:t>
            </a:r>
            <a:r>
              <a:rPr lang="en-US" i="1" dirty="0">
                <a:solidFill>
                  <a:srgbClr val="202122"/>
                </a:solidFill>
                <a:latin typeface="Arial" panose="020B0604020202020204" pitchFamily="34" charset="0"/>
              </a:rPr>
              <a:t>):</a:t>
            </a:r>
            <a:r>
              <a:rPr lang="en-US" dirty="0">
                <a:solidFill>
                  <a:srgbClr val="001D35"/>
                </a:solidFill>
                <a:latin typeface="Google Sans"/>
              </a:rPr>
              <a:t> </a:t>
            </a:r>
            <a:r>
              <a:rPr lang="en-US" b="0" i="0" dirty="0">
                <a:solidFill>
                  <a:srgbClr val="001D35"/>
                </a:solidFill>
                <a:effectLst/>
                <a:latin typeface="Google Sans"/>
              </a:rPr>
              <a:t> beyond the limitations of our perception and conceptualization.</a:t>
            </a:r>
            <a:r>
              <a:rPr lang="en-US" dirty="0">
                <a:solidFill>
                  <a:srgbClr val="001D35"/>
                </a:solidFill>
                <a:latin typeface="Google Sans"/>
              </a:rPr>
              <a:t> Pure basis of reality but is inexpressible.</a:t>
            </a:r>
            <a:endParaRPr lang="en-US" b="0" i="0" dirty="0">
              <a:solidFill>
                <a:srgbClr val="001D35"/>
              </a:solidFill>
              <a:effectLst/>
              <a:latin typeface="Google Sans"/>
            </a:endParaRPr>
          </a:p>
          <a:p>
            <a:pPr algn="l">
              <a:spcBef>
                <a:spcPts val="600"/>
              </a:spcBef>
              <a:spcAft>
                <a:spcPts val="600"/>
              </a:spcAft>
              <a:buFont typeface="Wingdings" panose="05000000000000000000" pitchFamily="2" charset="2"/>
              <a:buChar char="Ø"/>
            </a:pPr>
            <a:r>
              <a:rPr lang="en-US" b="1" i="0" dirty="0">
                <a:solidFill>
                  <a:srgbClr val="001D35"/>
                </a:solidFill>
                <a:effectLst/>
                <a:latin typeface="Google Sans"/>
              </a:rPr>
              <a:t>Changelessness:</a:t>
            </a:r>
            <a:r>
              <a:rPr lang="en-US" b="0" i="0" dirty="0">
                <a:solidFill>
                  <a:srgbClr val="001D35"/>
                </a:solidFill>
                <a:effectLst/>
                <a:latin typeface="Google Sans"/>
              </a:rPr>
              <a:t> permanent and </a:t>
            </a:r>
            <a:r>
              <a:rPr lang="en-US" dirty="0">
                <a:solidFill>
                  <a:srgbClr val="001D35"/>
                </a:solidFill>
                <a:latin typeface="Google Sans"/>
              </a:rPr>
              <a:t>f</a:t>
            </a:r>
            <a:r>
              <a:rPr lang="en-US" b="0" i="0" dirty="0">
                <a:solidFill>
                  <a:srgbClr val="001D35"/>
                </a:solidFill>
                <a:effectLst/>
                <a:latin typeface="Google Sans"/>
              </a:rPr>
              <a:t>ormless</a:t>
            </a:r>
          </a:p>
          <a:p>
            <a:pPr algn="l">
              <a:spcBef>
                <a:spcPts val="600"/>
              </a:spcBef>
              <a:spcAft>
                <a:spcPts val="600"/>
              </a:spcAft>
              <a:buFont typeface="Wingdings" panose="05000000000000000000" pitchFamily="2" charset="2"/>
              <a:buChar char="Ø"/>
            </a:pPr>
            <a:r>
              <a:rPr lang="en-US" b="1" i="0" dirty="0">
                <a:solidFill>
                  <a:srgbClr val="001D35"/>
                </a:solidFill>
                <a:effectLst/>
                <a:latin typeface="Google Sans"/>
              </a:rPr>
              <a:t>Non-Duality:</a:t>
            </a:r>
            <a:r>
              <a:rPr lang="en-US" b="0" i="0" dirty="0">
                <a:solidFill>
                  <a:srgbClr val="001D35"/>
                </a:solidFill>
                <a:effectLst/>
                <a:latin typeface="Google Sans"/>
              </a:rPr>
              <a:t> a state of non-duality, where there is no separation between subject and object</a:t>
            </a:r>
          </a:p>
          <a:p>
            <a:pPr algn="l">
              <a:spcBef>
                <a:spcPts val="600"/>
              </a:spcBef>
              <a:spcAft>
                <a:spcPts val="600"/>
              </a:spcAft>
              <a:buFont typeface="Wingdings" panose="05000000000000000000" pitchFamily="2" charset="2"/>
              <a:buChar char="Ø"/>
            </a:pPr>
            <a:r>
              <a:rPr lang="en-US" b="1" i="0" dirty="0">
                <a:solidFill>
                  <a:srgbClr val="001D35"/>
                </a:solidFill>
                <a:effectLst/>
                <a:latin typeface="Google Sans"/>
              </a:rPr>
              <a:t>Pacified:</a:t>
            </a:r>
            <a:r>
              <a:rPr lang="en-US" b="0" i="0" dirty="0">
                <a:solidFill>
                  <a:srgbClr val="001D35"/>
                </a:solidFill>
                <a:effectLst/>
                <a:latin typeface="Google Sans"/>
              </a:rPr>
              <a:t> "free of desire," a state of emptiness and liberation from suffering arising from the three poisons. </a:t>
            </a:r>
          </a:p>
          <a:p>
            <a:endParaRPr lang="en-US" dirty="0"/>
          </a:p>
        </p:txBody>
      </p:sp>
    </p:spTree>
    <p:extLst>
      <p:ext uri="{BB962C8B-B14F-4D97-AF65-F5344CB8AC3E}">
        <p14:creationId xmlns:p14="http://schemas.microsoft.com/office/powerpoint/2010/main" val="50328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name="TF02801109.potx" id="{B47C65E8-9F73-4C4F-A3C2-84725F71438E}" vid="{CFC30A9F-F7E5-41F4-B6B7-D2E5B79E3BFB}"/>
    </a:ext>
  </a:ext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249165-F638-412C-8E0A-DFB7045CA2E0}">
  <ds:schemaRefs>
    <ds:schemaRef ds:uri="4873beb7-5857-4685-be1f-d57550cc96cc"/>
    <ds:schemaRef ds:uri="http://schemas.openxmlformats.org/package/2006/metadata/core-properties"/>
    <ds:schemaRef ds:uri="http://purl.org/dc/term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211E33DF-2340-4F4E-B874-B73FEFEBFC8D}">
  <ds:schemaRefs>
    <ds:schemaRef ds:uri="http://schemas.microsoft.com/sharepoint/v3/contenttype/forms"/>
  </ds:schemaRefs>
</ds:datastoreItem>
</file>

<file path=customXml/itemProps3.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Serenity nature presentation (widescreen)</Template>
  <TotalTime>6219</TotalTime>
  <Words>2297</Words>
  <Application>Microsoft Office PowerPoint</Application>
  <PresentationFormat>Custom</PresentationFormat>
  <Paragraphs>174</Paragraphs>
  <Slides>25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-apple-system</vt:lpstr>
      <vt:lpstr>Arimo</vt:lpstr>
      <vt:lpstr>Google Sans</vt:lpstr>
      <vt:lpstr>Arial</vt:lpstr>
      <vt:lpstr>Euphemia</vt:lpstr>
      <vt:lpstr>Times New Roman</vt:lpstr>
      <vt:lpstr>Wingdings</vt:lpstr>
      <vt:lpstr>Serenity 16x9</vt:lpstr>
      <vt:lpstr>Buddhist Psychology: From Trauma to Enlightenment</vt:lpstr>
      <vt:lpstr>Covered in this session</vt:lpstr>
      <vt:lpstr>What is Yogācāra?</vt:lpstr>
      <vt:lpstr>Three Natures (Trisvabhāva-nirdeśa) From Saṅdhinirmocana Sūtra (by Vasubandhu)</vt:lpstr>
      <vt:lpstr>1. Imagined Nature: How do we see an Apple?</vt:lpstr>
      <vt:lpstr>1. Imagined Nature: How do we see an Apple?</vt:lpstr>
      <vt:lpstr>2. Dependent Nature: Constructed &amp; Empty</vt:lpstr>
      <vt:lpstr>3. Consumate Nature: What is really real?</vt:lpstr>
      <vt:lpstr>3. Consumate Nature: Buddha Sees the World As</vt:lpstr>
      <vt:lpstr>How do the Three Natures work together?</vt:lpstr>
      <vt:lpstr>Pop Quiz Time! </vt:lpstr>
      <vt:lpstr>Conditioning through Yogachara</vt:lpstr>
      <vt:lpstr>Applying the 3 Natures to Construction of Self  According to Yogachara</vt:lpstr>
      <vt:lpstr>First 5 Consciousnesses of the Sensory</vt:lpstr>
      <vt:lpstr>6th Consciousness of Mentalization</vt:lpstr>
      <vt:lpstr>7th Consciousness:  Original Source of Self/ Deluded Awareness</vt:lpstr>
      <vt:lpstr>8th Consciousness: Storehouse or Unconscious</vt:lpstr>
      <vt:lpstr>Transformation of Consciousness How the Self is Created</vt:lpstr>
      <vt:lpstr>PowerPoint Presentation</vt:lpstr>
      <vt:lpstr>Four Ways of Knowing</vt:lpstr>
      <vt:lpstr>Transformation of Consciousnesses </vt:lpstr>
      <vt:lpstr>Five Wisdoms (Dharmadhatu) Appears when the Mind is Purified</vt:lpstr>
      <vt:lpstr>Is Yogachara Idealism or Phenomenological? </vt:lpstr>
      <vt:lpstr>Next 3 Weeks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Lotus Vu</dc:creator>
  <cp:lastModifiedBy>Lotus Vu</cp:lastModifiedBy>
  <cp:revision>5</cp:revision>
  <dcterms:created xsi:type="dcterms:W3CDTF">2025-02-27T17:01:51Z</dcterms:created>
  <dcterms:modified xsi:type="dcterms:W3CDTF">2025-03-29T05:55:04Z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