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8" r:id="rId5"/>
    <p:sldId id="279" r:id="rId6"/>
    <p:sldId id="282" r:id="rId7"/>
    <p:sldId id="323" r:id="rId8"/>
    <p:sldId id="324" r:id="rId9"/>
    <p:sldId id="318" r:id="rId10"/>
    <p:sldId id="314" r:id="rId11"/>
    <p:sldId id="315" r:id="rId12"/>
    <p:sldId id="299" r:id="rId13"/>
    <p:sldId id="316" r:id="rId14"/>
    <p:sldId id="317" r:id="rId15"/>
    <p:sldId id="319" r:id="rId16"/>
    <p:sldId id="320" r:id="rId17"/>
    <p:sldId id="321" r:id="rId18"/>
    <p:sldId id="306" r:id="rId19"/>
    <p:sldId id="322" r:id="rId20"/>
    <p:sldId id="310" r:id="rId21"/>
    <p:sldId id="281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280" autoAdjust="0"/>
  </p:normalViewPr>
  <p:slideViewPr>
    <p:cSldViewPr>
      <p:cViewPr varScale="1">
        <p:scale>
          <a:sx n="128" d="100"/>
          <a:sy n="128" d="100"/>
        </p:scale>
        <p:origin x="559" y="65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us Vu" userId="c2651e88839a4dae" providerId="LiveId" clId="{A68E174C-915E-45D2-AE76-7790E7945D65}"/>
    <pc:docChg chg="undo custSel addSld delSld modSld sldOrd">
      <pc:chgData name="Lotus Vu" userId="c2651e88839a4dae" providerId="LiveId" clId="{A68E174C-915E-45D2-AE76-7790E7945D65}" dt="2025-04-28T20:59:32.249" v="4986" actId="2696"/>
      <pc:docMkLst>
        <pc:docMk/>
      </pc:docMkLst>
      <pc:sldChg chg="del">
        <pc:chgData name="Lotus Vu" userId="c2651e88839a4dae" providerId="LiveId" clId="{A68E174C-915E-45D2-AE76-7790E7945D65}" dt="2025-04-25T23:15:39.687" v="1066" actId="2696"/>
        <pc:sldMkLst>
          <pc:docMk/>
          <pc:sldMk cId="805031522" sldId="269"/>
        </pc:sldMkLst>
      </pc:sldChg>
      <pc:sldChg chg="del">
        <pc:chgData name="Lotus Vu" userId="c2651e88839a4dae" providerId="LiveId" clId="{A68E174C-915E-45D2-AE76-7790E7945D65}" dt="2025-04-25T22:56:56.318" v="93" actId="2696"/>
        <pc:sldMkLst>
          <pc:docMk/>
          <pc:sldMk cId="1270821595" sldId="272"/>
        </pc:sldMkLst>
      </pc:sldChg>
      <pc:sldChg chg="del">
        <pc:chgData name="Lotus Vu" userId="c2651e88839a4dae" providerId="LiveId" clId="{A68E174C-915E-45D2-AE76-7790E7945D65}" dt="2025-04-25T23:15:37.599" v="1065" actId="2696"/>
        <pc:sldMkLst>
          <pc:docMk/>
          <pc:sldMk cId="136534381" sldId="276"/>
        </pc:sldMkLst>
      </pc:sldChg>
      <pc:sldChg chg="addSp delSp modSp del mod ord">
        <pc:chgData name="Lotus Vu" userId="c2651e88839a4dae" providerId="LiveId" clId="{A68E174C-915E-45D2-AE76-7790E7945D65}" dt="2025-04-25T23:47:20.502" v="1586" actId="2696"/>
        <pc:sldMkLst>
          <pc:docMk/>
          <pc:sldMk cId="34443486" sldId="277"/>
        </pc:sldMkLst>
      </pc:sldChg>
      <pc:sldChg chg="modSp mod">
        <pc:chgData name="Lotus Vu" userId="c2651e88839a4dae" providerId="LiveId" clId="{A68E174C-915E-45D2-AE76-7790E7945D65}" dt="2025-04-25T22:53:21.787" v="71" actId="20577"/>
        <pc:sldMkLst>
          <pc:docMk/>
          <pc:sldMk cId="1063852112" sldId="278"/>
        </pc:sldMkLst>
        <pc:spChg chg="mod">
          <ac:chgData name="Lotus Vu" userId="c2651e88839a4dae" providerId="LiveId" clId="{A68E174C-915E-45D2-AE76-7790E7945D65}" dt="2025-04-25T22:53:21.787" v="71" actId="20577"/>
          <ac:spMkLst>
            <pc:docMk/>
            <pc:sldMk cId="1063852112" sldId="278"/>
            <ac:spMk id="3" creationId="{00000000-0000-0000-0000-000000000000}"/>
          </ac:spMkLst>
        </pc:spChg>
      </pc:sldChg>
      <pc:sldChg chg="modSp modAnim">
        <pc:chgData name="Lotus Vu" userId="c2651e88839a4dae" providerId="LiveId" clId="{A68E174C-915E-45D2-AE76-7790E7945D65}" dt="2025-04-26T04:46:04.996" v="4841" actId="20577"/>
        <pc:sldMkLst>
          <pc:docMk/>
          <pc:sldMk cId="1051696060" sldId="279"/>
        </pc:sldMkLst>
        <pc:spChg chg="mod">
          <ac:chgData name="Lotus Vu" userId="c2651e88839a4dae" providerId="LiveId" clId="{A68E174C-915E-45D2-AE76-7790E7945D65}" dt="2025-04-26T04:46:04.996" v="4841" actId="20577"/>
          <ac:spMkLst>
            <pc:docMk/>
            <pc:sldMk cId="1051696060" sldId="279"/>
            <ac:spMk id="14" creationId="{00000000-0000-0000-0000-000000000000}"/>
          </ac:spMkLst>
        </pc:spChg>
      </pc:sldChg>
      <pc:sldChg chg="modSp mod">
        <pc:chgData name="Lotus Vu" userId="c2651e88839a4dae" providerId="LiveId" clId="{A68E174C-915E-45D2-AE76-7790E7945D65}" dt="2025-04-26T03:39:55.045" v="3126" actId="20577"/>
        <pc:sldMkLst>
          <pc:docMk/>
          <pc:sldMk cId="913608667" sldId="281"/>
        </pc:sldMkLst>
        <pc:spChg chg="mod">
          <ac:chgData name="Lotus Vu" userId="c2651e88839a4dae" providerId="LiveId" clId="{A68E174C-915E-45D2-AE76-7790E7945D65}" dt="2025-04-26T03:38:03.992" v="2832" actId="20577"/>
          <ac:spMkLst>
            <pc:docMk/>
            <pc:sldMk cId="913608667" sldId="281"/>
            <ac:spMk id="2" creationId="{ABEED044-0DFC-1B1E-4A14-3D4460878E0C}"/>
          </ac:spMkLst>
        </pc:spChg>
        <pc:spChg chg="mod">
          <ac:chgData name="Lotus Vu" userId="c2651e88839a4dae" providerId="LiveId" clId="{A68E174C-915E-45D2-AE76-7790E7945D65}" dt="2025-04-26T03:39:55.045" v="3126" actId="20577"/>
          <ac:spMkLst>
            <pc:docMk/>
            <pc:sldMk cId="913608667" sldId="281"/>
            <ac:spMk id="3" creationId="{C19EBA33-0A5D-6BE3-1DB3-8694B8B7355A}"/>
          </ac:spMkLst>
        </pc:spChg>
      </pc:sldChg>
      <pc:sldChg chg="del">
        <pc:chgData name="Lotus Vu" userId="c2651e88839a4dae" providerId="LiveId" clId="{A68E174C-915E-45D2-AE76-7790E7945D65}" dt="2025-04-25T23:15:35.304" v="1064" actId="2696"/>
        <pc:sldMkLst>
          <pc:docMk/>
          <pc:sldMk cId="2248141051" sldId="298"/>
        </pc:sldMkLst>
      </pc:sldChg>
      <pc:sldChg chg="ord modAnim">
        <pc:chgData name="Lotus Vu" userId="c2651e88839a4dae" providerId="LiveId" clId="{A68E174C-915E-45D2-AE76-7790E7945D65}" dt="2025-04-26T04:48:16.596" v="4842"/>
        <pc:sldMkLst>
          <pc:docMk/>
          <pc:sldMk cId="1852393132" sldId="299"/>
        </pc:sldMkLst>
      </pc:sldChg>
      <pc:sldChg chg="del">
        <pc:chgData name="Lotus Vu" userId="c2651e88839a4dae" providerId="LiveId" clId="{A68E174C-915E-45D2-AE76-7790E7945D65}" dt="2025-04-25T22:57:06.191" v="95" actId="2696"/>
        <pc:sldMkLst>
          <pc:docMk/>
          <pc:sldMk cId="3758130386" sldId="300"/>
        </pc:sldMkLst>
      </pc:sldChg>
      <pc:sldChg chg="del">
        <pc:chgData name="Lotus Vu" userId="c2651e88839a4dae" providerId="LiveId" clId="{A68E174C-915E-45D2-AE76-7790E7945D65}" dt="2025-04-25T22:57:09.161" v="96" actId="2696"/>
        <pc:sldMkLst>
          <pc:docMk/>
          <pc:sldMk cId="1059511047" sldId="301"/>
        </pc:sldMkLst>
      </pc:sldChg>
      <pc:sldChg chg="del">
        <pc:chgData name="Lotus Vu" userId="c2651e88839a4dae" providerId="LiveId" clId="{A68E174C-915E-45D2-AE76-7790E7945D65}" dt="2025-04-25T23:16:24.858" v="1075" actId="2696"/>
        <pc:sldMkLst>
          <pc:docMk/>
          <pc:sldMk cId="526091802" sldId="302"/>
        </pc:sldMkLst>
      </pc:sldChg>
      <pc:sldChg chg="del">
        <pc:chgData name="Lotus Vu" userId="c2651e88839a4dae" providerId="LiveId" clId="{A68E174C-915E-45D2-AE76-7790E7945D65}" dt="2025-04-25T23:16:10.876" v="1073" actId="2696"/>
        <pc:sldMkLst>
          <pc:docMk/>
          <pc:sldMk cId="857555303" sldId="303"/>
        </pc:sldMkLst>
      </pc:sldChg>
      <pc:sldChg chg="del">
        <pc:chgData name="Lotus Vu" userId="c2651e88839a4dae" providerId="LiveId" clId="{A68E174C-915E-45D2-AE76-7790E7945D65}" dt="2025-04-25T23:16:14.785" v="1074" actId="2696"/>
        <pc:sldMkLst>
          <pc:docMk/>
          <pc:sldMk cId="2530717189" sldId="304"/>
        </pc:sldMkLst>
      </pc:sldChg>
      <pc:sldChg chg="del">
        <pc:chgData name="Lotus Vu" userId="c2651e88839a4dae" providerId="LiveId" clId="{A68E174C-915E-45D2-AE76-7790E7945D65}" dt="2025-04-25T23:16:03.402" v="1071" actId="2696"/>
        <pc:sldMkLst>
          <pc:docMk/>
          <pc:sldMk cId="1273172862" sldId="305"/>
        </pc:sldMkLst>
      </pc:sldChg>
      <pc:sldChg chg="modAnim">
        <pc:chgData name="Lotus Vu" userId="c2651e88839a4dae" providerId="LiveId" clId="{A68E174C-915E-45D2-AE76-7790E7945D65}" dt="2025-04-26T04:50:43.416" v="4870"/>
        <pc:sldMkLst>
          <pc:docMk/>
          <pc:sldMk cId="1497765964" sldId="306"/>
        </pc:sldMkLst>
      </pc:sldChg>
      <pc:sldChg chg="del">
        <pc:chgData name="Lotus Vu" userId="c2651e88839a4dae" providerId="LiveId" clId="{A68E174C-915E-45D2-AE76-7790E7945D65}" dt="2025-04-25T23:16:06.518" v="1072" actId="2696"/>
        <pc:sldMkLst>
          <pc:docMk/>
          <pc:sldMk cId="3644425304" sldId="307"/>
        </pc:sldMkLst>
      </pc:sldChg>
      <pc:sldChg chg="del">
        <pc:chgData name="Lotus Vu" userId="c2651e88839a4dae" providerId="LiveId" clId="{A68E174C-915E-45D2-AE76-7790E7945D65}" dt="2025-04-25T22:57:00.957" v="94" actId="2696"/>
        <pc:sldMkLst>
          <pc:docMk/>
          <pc:sldMk cId="3623780530" sldId="308"/>
        </pc:sldMkLst>
      </pc:sldChg>
      <pc:sldChg chg="del">
        <pc:chgData name="Lotus Vu" userId="c2651e88839a4dae" providerId="LiveId" clId="{A68E174C-915E-45D2-AE76-7790E7945D65}" dt="2025-04-25T23:15:49.443" v="1070" actId="2696"/>
        <pc:sldMkLst>
          <pc:docMk/>
          <pc:sldMk cId="1082349573" sldId="309"/>
        </pc:sldMkLst>
      </pc:sldChg>
      <pc:sldChg chg="modSp mod modAnim">
        <pc:chgData name="Lotus Vu" userId="c2651e88839a4dae" providerId="LiveId" clId="{A68E174C-915E-45D2-AE76-7790E7945D65}" dt="2025-04-26T04:51:10.994" v="4878"/>
        <pc:sldMkLst>
          <pc:docMk/>
          <pc:sldMk cId="3186647241" sldId="310"/>
        </pc:sldMkLst>
        <pc:spChg chg="mod">
          <ac:chgData name="Lotus Vu" userId="c2651e88839a4dae" providerId="LiveId" clId="{A68E174C-915E-45D2-AE76-7790E7945D65}" dt="2025-04-26T00:12:12.900" v="2679" actId="20577"/>
          <ac:spMkLst>
            <pc:docMk/>
            <pc:sldMk cId="3186647241" sldId="310"/>
            <ac:spMk id="2" creationId="{076FD2F6-AC5B-0744-69D8-5EE7683327B4}"/>
          </ac:spMkLst>
        </pc:spChg>
        <pc:spChg chg="mod">
          <ac:chgData name="Lotus Vu" userId="c2651e88839a4dae" providerId="LiveId" clId="{A68E174C-915E-45D2-AE76-7790E7945D65}" dt="2025-04-26T00:13:24.108" v="2823" actId="313"/>
          <ac:spMkLst>
            <pc:docMk/>
            <pc:sldMk cId="3186647241" sldId="310"/>
            <ac:spMk id="3" creationId="{F2B5A1F7-C22D-7A33-C04E-95123F431EB5}"/>
          </ac:spMkLst>
        </pc:spChg>
      </pc:sldChg>
      <pc:sldChg chg="del">
        <pc:chgData name="Lotus Vu" userId="c2651e88839a4dae" providerId="LiveId" clId="{A68E174C-915E-45D2-AE76-7790E7945D65}" dt="2025-04-25T23:15:46.843" v="1069" actId="2696"/>
        <pc:sldMkLst>
          <pc:docMk/>
          <pc:sldMk cId="3250367576" sldId="311"/>
        </pc:sldMkLst>
      </pc:sldChg>
      <pc:sldChg chg="del">
        <pc:chgData name="Lotus Vu" userId="c2651e88839a4dae" providerId="LiveId" clId="{A68E174C-915E-45D2-AE76-7790E7945D65}" dt="2025-04-25T23:15:44.396" v="1068" actId="2696"/>
        <pc:sldMkLst>
          <pc:docMk/>
          <pc:sldMk cId="929032029" sldId="312"/>
        </pc:sldMkLst>
      </pc:sldChg>
      <pc:sldChg chg="del">
        <pc:chgData name="Lotus Vu" userId="c2651e88839a4dae" providerId="LiveId" clId="{A68E174C-915E-45D2-AE76-7790E7945D65}" dt="2025-04-25T23:15:41.993" v="1067" actId="2696"/>
        <pc:sldMkLst>
          <pc:docMk/>
          <pc:sldMk cId="1148958103" sldId="313"/>
        </pc:sldMkLst>
      </pc:sldChg>
      <pc:sldChg chg="addSp delSp modSp new mod ord modNotesTx">
        <pc:chgData name="Lotus Vu" userId="c2651e88839a4dae" providerId="LiveId" clId="{A68E174C-915E-45D2-AE76-7790E7945D65}" dt="2025-04-26T04:52:32.644" v="4940" actId="20577"/>
        <pc:sldMkLst>
          <pc:docMk/>
          <pc:sldMk cId="3846379518" sldId="314"/>
        </pc:sldMkLst>
        <pc:picChg chg="add mod modCrop">
          <ac:chgData name="Lotus Vu" userId="c2651e88839a4dae" providerId="LiveId" clId="{A68E174C-915E-45D2-AE76-7790E7945D65}" dt="2025-04-25T22:59:26.307" v="106" actId="1076"/>
          <ac:picMkLst>
            <pc:docMk/>
            <pc:sldMk cId="3846379518" sldId="314"/>
            <ac:picMk id="4" creationId="{8333D634-0E92-E131-94DC-F19C1B8ABD06}"/>
          </ac:picMkLst>
        </pc:picChg>
      </pc:sldChg>
      <pc:sldChg chg="addSp delSp modSp new mod">
        <pc:chgData name="Lotus Vu" userId="c2651e88839a4dae" providerId="LiveId" clId="{A68E174C-915E-45D2-AE76-7790E7945D65}" dt="2025-04-25T23:00:29.120" v="116" actId="1076"/>
        <pc:sldMkLst>
          <pc:docMk/>
          <pc:sldMk cId="3085474479" sldId="315"/>
        </pc:sldMkLst>
        <pc:picChg chg="add mod modCrop">
          <ac:chgData name="Lotus Vu" userId="c2651e88839a4dae" providerId="LiveId" clId="{A68E174C-915E-45D2-AE76-7790E7945D65}" dt="2025-04-25T23:00:29.120" v="116" actId="1076"/>
          <ac:picMkLst>
            <pc:docMk/>
            <pc:sldMk cId="3085474479" sldId="315"/>
            <ac:picMk id="4" creationId="{9F38EE02-6777-5AAE-7E47-F9A773C853FC}"/>
          </ac:picMkLst>
        </pc:picChg>
      </pc:sldChg>
      <pc:sldChg chg="addSp delSp modSp new mod modAnim">
        <pc:chgData name="Lotus Vu" userId="c2651e88839a4dae" providerId="LiveId" clId="{A68E174C-915E-45D2-AE76-7790E7945D65}" dt="2025-04-26T04:49:06.468" v="4851"/>
        <pc:sldMkLst>
          <pc:docMk/>
          <pc:sldMk cId="2894525050" sldId="316"/>
        </pc:sldMkLst>
        <pc:spChg chg="mod">
          <ac:chgData name="Lotus Vu" userId="c2651e88839a4dae" providerId="LiveId" clId="{A68E174C-915E-45D2-AE76-7790E7945D65}" dt="2025-04-26T03:45:54.863" v="3427" actId="1076"/>
          <ac:spMkLst>
            <pc:docMk/>
            <pc:sldMk cId="2894525050" sldId="316"/>
            <ac:spMk id="2" creationId="{EB834BA4-89AE-DCE2-6A7F-5144CF6F2525}"/>
          </ac:spMkLst>
        </pc:spChg>
        <pc:spChg chg="add mod">
          <ac:chgData name="Lotus Vu" userId="c2651e88839a4dae" providerId="LiveId" clId="{A68E174C-915E-45D2-AE76-7790E7945D65}" dt="2025-04-26T03:56:29.108" v="4761" actId="1076"/>
          <ac:spMkLst>
            <pc:docMk/>
            <pc:sldMk cId="2894525050" sldId="316"/>
            <ac:spMk id="5" creationId="{5F12BDFB-1283-9B76-3658-28718B426F7D}"/>
          </ac:spMkLst>
        </pc:spChg>
        <pc:picChg chg="add mod modCrop">
          <ac:chgData name="Lotus Vu" userId="c2651e88839a4dae" providerId="LiveId" clId="{A68E174C-915E-45D2-AE76-7790E7945D65}" dt="2025-04-26T03:45:56.194" v="3428" actId="1076"/>
          <ac:picMkLst>
            <pc:docMk/>
            <pc:sldMk cId="2894525050" sldId="316"/>
            <ac:picMk id="4" creationId="{45705457-EE06-B2D1-43B8-3DCC485A0A8D}"/>
          </ac:picMkLst>
        </pc:picChg>
      </pc:sldChg>
      <pc:sldChg chg="addSp delSp modSp new mod modAnim">
        <pc:chgData name="Lotus Vu" userId="c2651e88839a4dae" providerId="LiveId" clId="{A68E174C-915E-45D2-AE76-7790E7945D65}" dt="2025-04-26T04:49:17.545" v="4852"/>
        <pc:sldMkLst>
          <pc:docMk/>
          <pc:sldMk cId="92475373" sldId="317"/>
        </pc:sldMkLst>
        <pc:spChg chg="mod">
          <ac:chgData name="Lotus Vu" userId="c2651e88839a4dae" providerId="LiveId" clId="{A68E174C-915E-45D2-AE76-7790E7945D65}" dt="2025-04-25T23:13:38.936" v="1063" actId="20577"/>
          <ac:spMkLst>
            <pc:docMk/>
            <pc:sldMk cId="92475373" sldId="317"/>
            <ac:spMk id="2" creationId="{43AE8A23-9E14-3600-C164-D8E235273577}"/>
          </ac:spMkLst>
        </pc:spChg>
        <pc:picChg chg="add mod modCrop">
          <ac:chgData name="Lotus Vu" userId="c2651e88839a4dae" providerId="LiveId" clId="{A68E174C-915E-45D2-AE76-7790E7945D65}" dt="2025-04-25T23:11:33.591" v="902" actId="1076"/>
          <ac:picMkLst>
            <pc:docMk/>
            <pc:sldMk cId="92475373" sldId="317"/>
            <ac:picMk id="4" creationId="{39ABD038-11B0-C0D6-ED8D-D4EBC0FA6154}"/>
          </ac:picMkLst>
        </pc:picChg>
      </pc:sldChg>
      <pc:sldChg chg="addSp delSp modSp new mod ord">
        <pc:chgData name="Lotus Vu" userId="c2651e88839a4dae" providerId="LiveId" clId="{A68E174C-915E-45D2-AE76-7790E7945D65}" dt="2025-04-25T23:46:40.431" v="1581"/>
        <pc:sldMkLst>
          <pc:docMk/>
          <pc:sldMk cId="1795723761" sldId="318"/>
        </pc:sldMkLst>
        <pc:spChg chg="mod">
          <ac:chgData name="Lotus Vu" userId="c2651e88839a4dae" providerId="LiveId" clId="{A68E174C-915E-45D2-AE76-7790E7945D65}" dt="2025-04-25T23:43:01.374" v="1170" actId="20577"/>
          <ac:spMkLst>
            <pc:docMk/>
            <pc:sldMk cId="1795723761" sldId="318"/>
            <ac:spMk id="2" creationId="{828099FD-B5A8-CB5A-6F4F-F62871B1E9EF}"/>
          </ac:spMkLst>
        </pc:spChg>
        <pc:spChg chg="add mod">
          <ac:chgData name="Lotus Vu" userId="c2651e88839a4dae" providerId="LiveId" clId="{A68E174C-915E-45D2-AE76-7790E7945D65}" dt="2025-04-25T23:46:22.535" v="1579" actId="20577"/>
          <ac:spMkLst>
            <pc:docMk/>
            <pc:sldMk cId="1795723761" sldId="318"/>
            <ac:spMk id="9" creationId="{A2DCDF98-59FF-48F9-ADB2-3353AB3B6281}"/>
          </ac:spMkLst>
        </pc:spChg>
        <pc:picChg chg="add mod">
          <ac:chgData name="Lotus Vu" userId="c2651e88839a4dae" providerId="LiveId" clId="{A68E174C-915E-45D2-AE76-7790E7945D65}" dt="2025-04-25T23:43:09.743" v="1172" actId="1076"/>
          <ac:picMkLst>
            <pc:docMk/>
            <pc:sldMk cId="1795723761" sldId="318"/>
            <ac:picMk id="8" creationId="{F62AB1C8-20BF-799B-A0E8-C9256E313CF7}"/>
          </ac:picMkLst>
        </pc:picChg>
      </pc:sldChg>
      <pc:sldChg chg="modSp new mod modAnim">
        <pc:chgData name="Lotus Vu" userId="c2651e88839a4dae" providerId="LiveId" clId="{A68E174C-915E-45D2-AE76-7790E7945D65}" dt="2025-04-26T04:50:23.885" v="4867" actId="20577"/>
        <pc:sldMkLst>
          <pc:docMk/>
          <pc:sldMk cId="1023835425" sldId="319"/>
        </pc:sldMkLst>
        <pc:spChg chg="mod">
          <ac:chgData name="Lotus Vu" userId="c2651e88839a4dae" providerId="LiveId" clId="{A68E174C-915E-45D2-AE76-7790E7945D65}" dt="2025-04-26T03:47:00.565" v="3481" actId="20577"/>
          <ac:spMkLst>
            <pc:docMk/>
            <pc:sldMk cId="1023835425" sldId="319"/>
            <ac:spMk id="2" creationId="{1BD29F5C-C7EF-1657-C260-070CD17C7522}"/>
          </ac:spMkLst>
        </pc:spChg>
        <pc:spChg chg="mod">
          <ac:chgData name="Lotus Vu" userId="c2651e88839a4dae" providerId="LiveId" clId="{A68E174C-915E-45D2-AE76-7790E7945D65}" dt="2025-04-26T04:50:23.885" v="4867" actId="20577"/>
          <ac:spMkLst>
            <pc:docMk/>
            <pc:sldMk cId="1023835425" sldId="319"/>
            <ac:spMk id="3" creationId="{B27F2B15-F4C7-08F5-DF5D-22B296CB9E0E}"/>
          </ac:spMkLst>
        </pc:spChg>
      </pc:sldChg>
      <pc:sldChg chg="addSp delSp modSp new mod modAnim">
        <pc:chgData name="Lotus Vu" userId="c2651e88839a4dae" providerId="LiveId" clId="{A68E174C-915E-45D2-AE76-7790E7945D65}" dt="2025-04-26T04:50:30.809" v="4868"/>
        <pc:sldMkLst>
          <pc:docMk/>
          <pc:sldMk cId="2206102096" sldId="320"/>
        </pc:sldMkLst>
        <pc:picChg chg="add mod">
          <ac:chgData name="Lotus Vu" userId="c2651e88839a4dae" providerId="LiveId" clId="{A68E174C-915E-45D2-AE76-7790E7945D65}" dt="2025-04-26T00:05:29.786" v="2352" actId="1076"/>
          <ac:picMkLst>
            <pc:docMk/>
            <pc:sldMk cId="2206102096" sldId="320"/>
            <ac:picMk id="10" creationId="{1D737337-7FEC-79CD-958A-7467954FFF0C}"/>
          </ac:picMkLst>
        </pc:picChg>
      </pc:sldChg>
      <pc:sldChg chg="addSp delSp modSp new mod modAnim">
        <pc:chgData name="Lotus Vu" userId="c2651e88839a4dae" providerId="LiveId" clId="{A68E174C-915E-45D2-AE76-7790E7945D65}" dt="2025-04-26T04:50:36.675" v="4869"/>
        <pc:sldMkLst>
          <pc:docMk/>
          <pc:sldMk cId="3457655997" sldId="321"/>
        </pc:sldMkLst>
        <pc:picChg chg="add">
          <ac:chgData name="Lotus Vu" userId="c2651e88839a4dae" providerId="LiveId" clId="{A68E174C-915E-45D2-AE76-7790E7945D65}" dt="2025-04-26T00:09:00.746" v="2366"/>
          <ac:picMkLst>
            <pc:docMk/>
            <pc:sldMk cId="3457655997" sldId="321"/>
            <ac:picMk id="9" creationId="{9C65E672-674A-5E5A-2C15-46B1BA55DA08}"/>
          </ac:picMkLst>
        </pc:picChg>
      </pc:sldChg>
      <pc:sldChg chg="modSp new mod modAnim">
        <pc:chgData name="Lotus Vu" userId="c2651e88839a4dae" providerId="LiveId" clId="{A68E174C-915E-45D2-AE76-7790E7945D65}" dt="2025-04-26T04:51:00.197" v="4877" actId="20577"/>
        <pc:sldMkLst>
          <pc:docMk/>
          <pc:sldMk cId="3112199888" sldId="322"/>
        </pc:sldMkLst>
        <pc:spChg chg="mod">
          <ac:chgData name="Lotus Vu" userId="c2651e88839a4dae" providerId="LiveId" clId="{A68E174C-915E-45D2-AE76-7790E7945D65}" dt="2025-04-26T03:48:30.368" v="3552" actId="20577"/>
          <ac:spMkLst>
            <pc:docMk/>
            <pc:sldMk cId="3112199888" sldId="322"/>
            <ac:spMk id="2" creationId="{E1051139-64F6-F755-85E2-AA680D1FF153}"/>
          </ac:spMkLst>
        </pc:spChg>
        <pc:spChg chg="mod">
          <ac:chgData name="Lotus Vu" userId="c2651e88839a4dae" providerId="LiveId" clId="{A68E174C-915E-45D2-AE76-7790E7945D65}" dt="2025-04-26T04:51:00.197" v="4877" actId="20577"/>
          <ac:spMkLst>
            <pc:docMk/>
            <pc:sldMk cId="3112199888" sldId="322"/>
            <ac:spMk id="3" creationId="{134B5BC4-EECB-09FD-86E3-A4AF90E5453B}"/>
          </ac:spMkLst>
        </pc:spChg>
      </pc:sldChg>
      <pc:sldChg chg="addSp delSp modSp new mod">
        <pc:chgData name="Lotus Vu" userId="c2651e88839a4dae" providerId="LiveId" clId="{A68E174C-915E-45D2-AE76-7790E7945D65}" dt="2025-04-26T03:58:20.308" v="4775" actId="20577"/>
        <pc:sldMkLst>
          <pc:docMk/>
          <pc:sldMk cId="174871790" sldId="323"/>
        </pc:sldMkLst>
        <pc:spChg chg="mod">
          <ac:chgData name="Lotus Vu" userId="c2651e88839a4dae" providerId="LiveId" clId="{A68E174C-915E-45D2-AE76-7790E7945D65}" dt="2025-04-26T03:58:20.308" v="4775" actId="20577"/>
          <ac:spMkLst>
            <pc:docMk/>
            <pc:sldMk cId="174871790" sldId="323"/>
            <ac:spMk id="2" creationId="{1991830F-81C2-9323-8B88-DEB096A3C47B}"/>
          </ac:spMkLst>
        </pc:spChg>
        <pc:picChg chg="add mod">
          <ac:chgData name="Lotus Vu" userId="c2651e88839a4dae" providerId="LiveId" clId="{A68E174C-915E-45D2-AE76-7790E7945D65}" dt="2025-04-26T03:58:11.581" v="4763"/>
          <ac:picMkLst>
            <pc:docMk/>
            <pc:sldMk cId="174871790" sldId="323"/>
            <ac:picMk id="4" creationId="{D24B4298-4EDA-7E7A-2589-45FAE1821A19}"/>
          </ac:picMkLst>
        </pc:picChg>
      </pc:sldChg>
      <pc:sldChg chg="modSp new mod">
        <pc:chgData name="Lotus Vu" userId="c2651e88839a4dae" providerId="LiveId" clId="{A68E174C-915E-45D2-AE76-7790E7945D65}" dt="2025-04-26T04:57:14.305" v="4980" actId="1076"/>
        <pc:sldMkLst>
          <pc:docMk/>
          <pc:sldMk cId="3740109816" sldId="324"/>
        </pc:sldMkLst>
        <pc:spChg chg="mod">
          <ac:chgData name="Lotus Vu" userId="c2651e88839a4dae" providerId="LiveId" clId="{A68E174C-915E-45D2-AE76-7790E7945D65}" dt="2025-04-26T04:56:55.660" v="4978" actId="122"/>
          <ac:spMkLst>
            <pc:docMk/>
            <pc:sldMk cId="3740109816" sldId="324"/>
            <ac:spMk id="2" creationId="{B7735833-6A3C-57CA-02B8-8CEA748E3B93}"/>
          </ac:spMkLst>
        </pc:spChg>
        <pc:spChg chg="mod">
          <ac:chgData name="Lotus Vu" userId="c2651e88839a4dae" providerId="LiveId" clId="{A68E174C-915E-45D2-AE76-7790E7945D65}" dt="2025-04-26T04:57:14.305" v="4980" actId="1076"/>
          <ac:spMkLst>
            <pc:docMk/>
            <pc:sldMk cId="3740109816" sldId="324"/>
            <ac:spMk id="3" creationId="{E09BD30A-D61D-9E0F-F6EC-C67E3162785F}"/>
          </ac:spMkLst>
        </pc:spChg>
      </pc:sldChg>
      <pc:sldChg chg="delSp modSp new del mod ord">
        <pc:chgData name="Lotus Vu" userId="c2651e88839a4dae" providerId="LiveId" clId="{A68E174C-915E-45D2-AE76-7790E7945D65}" dt="2025-04-28T20:59:32.249" v="4986" actId="2696"/>
        <pc:sldMkLst>
          <pc:docMk/>
          <pc:sldMk cId="3880654013" sldId="3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4/28/2025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4/28/2025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Vulnerability is the key, which comes from trust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8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iseKrDBVeQ?si=skWTWIRr2Dvw3OB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6020" y="934240"/>
            <a:ext cx="8458200" cy="3200400"/>
          </a:xfrm>
        </p:spPr>
        <p:txBody>
          <a:bodyPr/>
          <a:lstStyle/>
          <a:p>
            <a:r>
              <a:rPr lang="en-US" dirty="0"/>
              <a:t>Buddhist Psychology: From Trauma to Enlightenment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6020" y="4183360"/>
            <a:ext cx="8458200" cy="1371600"/>
          </a:xfrm>
        </p:spPr>
        <p:txBody>
          <a:bodyPr/>
          <a:lstStyle/>
          <a:p>
            <a:r>
              <a:rPr lang="en-CA" dirty="0"/>
              <a:t>S</a:t>
            </a:r>
            <a:r>
              <a:rPr lang="en-US" dirty="0" err="1"/>
              <a:t>ession</a:t>
            </a:r>
            <a:r>
              <a:rPr lang="en-US" dirty="0"/>
              <a:t> 6: Transformation of Trauma and Self-Process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A6A39-F7A7-F69F-475F-3697A0658F04}"/>
              </a:ext>
            </a:extLst>
          </p:cNvPr>
          <p:cNvSpPr txBox="1"/>
          <p:nvPr/>
        </p:nvSpPr>
        <p:spPr>
          <a:xfrm>
            <a:off x="2566020" y="4725144"/>
            <a:ext cx="79928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Presented by Lotus Vu, CCC, Zen Teacher &amp; Psychotherapist</a:t>
            </a:r>
          </a:p>
          <a:p>
            <a:pPr>
              <a:lnSpc>
                <a:spcPct val="90000"/>
              </a:lnSpc>
            </a:pPr>
            <a:r>
              <a:rPr lang="en-CA" dirty="0"/>
              <a:t>Clear Way Zen, Regina, Saskatchewan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37105-FAD3-9A9B-FE56-6BAA1FF8E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2072956"/>
            <a:ext cx="2105972" cy="26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4BA4-89AE-DCE2-6A7F-5144CF6F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69" y="188640"/>
            <a:ext cx="9601200" cy="712309"/>
          </a:xfrm>
        </p:spPr>
        <p:txBody>
          <a:bodyPr/>
          <a:lstStyle/>
          <a:p>
            <a:pPr algn="ctr"/>
            <a:r>
              <a:rPr lang="en-CA" dirty="0"/>
              <a:t>Map of Buddhist Trauma Therapy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705457-EE06-B2D1-43B8-3DCC485A0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161" t="36317" r="8007" b="5260"/>
          <a:stretch/>
        </p:blipFill>
        <p:spPr>
          <a:xfrm>
            <a:off x="3286100" y="980728"/>
            <a:ext cx="5544616" cy="2904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12BDFB-1283-9B76-3658-28718B426F7D}"/>
              </a:ext>
            </a:extLst>
          </p:cNvPr>
          <p:cNvSpPr txBox="1"/>
          <p:nvPr/>
        </p:nvSpPr>
        <p:spPr>
          <a:xfrm>
            <a:off x="765820" y="4149080"/>
            <a:ext cx="10873208" cy="239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FEAR and IMPAIRED ATTENTION characterize PTSD</a:t>
            </a:r>
            <a:r>
              <a:rPr lang="en-CA" b="1" dirty="0"/>
              <a:t>, </a:t>
            </a:r>
            <a:r>
              <a:rPr lang="en-CA" dirty="0"/>
              <a:t>requiring </a:t>
            </a:r>
            <a:r>
              <a:rPr lang="en-CA" b="1" dirty="0"/>
              <a:t>relational grounding </a:t>
            </a:r>
            <a:r>
              <a:rPr lang="en-CA" dirty="0"/>
              <a:t>to begin healing.</a:t>
            </a:r>
          </a:p>
          <a:p>
            <a:pPr>
              <a:lnSpc>
                <a:spcPct val="90000"/>
              </a:lnSpc>
            </a:pPr>
            <a:r>
              <a:rPr lang="en-CA" dirty="0"/>
              <a:t>Healing and processing begins with: 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CA" b="1" dirty="0"/>
              <a:t>Enough attentional stability to say with trauma material </a:t>
            </a:r>
            <a:r>
              <a:rPr lang="en-CA" dirty="0"/>
              <a:t>in </a:t>
            </a:r>
            <a:r>
              <a:rPr lang="en-CA" b="1" dirty="0"/>
              <a:t>exposure </a:t>
            </a:r>
            <a:r>
              <a:rPr lang="en-CA" dirty="0"/>
              <a:t>for the </a:t>
            </a:r>
            <a:r>
              <a:rPr lang="en-CA" b="1" dirty="0"/>
              <a:t>processing </a:t>
            </a:r>
            <a:r>
              <a:rPr lang="en-CA" dirty="0"/>
              <a:t>to happen. 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en-CA" b="1" dirty="0"/>
              <a:t>Non-attachment </a:t>
            </a:r>
            <a:r>
              <a:rPr lang="en-CA" dirty="0"/>
              <a:t>and </a:t>
            </a:r>
            <a:r>
              <a:rPr lang="en-CA" b="1" dirty="0"/>
              <a:t>clarity</a:t>
            </a:r>
            <a:r>
              <a:rPr lang="en-CA" dirty="0"/>
              <a:t> into the </a:t>
            </a:r>
            <a:r>
              <a:rPr lang="en-CA" b="1" dirty="0"/>
              <a:t>trauma material and process </a:t>
            </a:r>
            <a:r>
              <a:rPr lang="en-CA" dirty="0"/>
              <a:t>leading to </a:t>
            </a:r>
            <a:r>
              <a:rPr lang="en-CA" b="1" u="sng" dirty="0"/>
              <a:t>insight </a:t>
            </a:r>
            <a:r>
              <a:rPr lang="en-CA" dirty="0"/>
              <a:t>which leads to further clearing out of the traumatic materials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CA" dirty="0"/>
          </a:p>
          <a:p>
            <a:pPr algn="ctr">
              <a:lnSpc>
                <a:spcPct val="90000"/>
              </a:lnSpc>
            </a:pPr>
            <a:r>
              <a:rPr lang="en-CA" sz="2000" b="1" dirty="0"/>
              <a:t>Zen meditation solitary retreat is probably the most intense exposure therapy to the mental traumatic content that you’ll experience!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8A23-9E14-3600-C164-D8E23527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Buddhist Practice to Transform Everyday Patterns Developed Through Trauma &amp; Conditioning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ABD038-11B0-C0D6-ED8D-D4EBC0FA6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96" t="447" r="2096" b="29840"/>
          <a:stretch/>
        </p:blipFill>
        <p:spPr>
          <a:xfrm>
            <a:off x="1773932" y="1844824"/>
            <a:ext cx="7920880" cy="43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9F5C-C7EF-1657-C260-070CD17C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Elements of Zen Meditative Practice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F2B15-F4C7-08F5-DF5D-22B296CB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844824"/>
            <a:ext cx="10513168" cy="4327376"/>
          </a:xfrm>
        </p:spPr>
        <p:txBody>
          <a:bodyPr>
            <a:normAutofit fontScale="92500" lnSpcReduction="10000"/>
          </a:bodyPr>
          <a:lstStyle/>
          <a:p>
            <a:pPr marL="452438" indent="-457200">
              <a:buFont typeface="+mj-lt"/>
              <a:buAutoNum type="arabicPeriod"/>
            </a:pPr>
            <a:r>
              <a:rPr lang="en-CA" sz="2800" dirty="0"/>
              <a:t>Attention training develops stability of attention (Jhana/Samatha)</a:t>
            </a:r>
          </a:p>
          <a:p>
            <a:pPr marL="452438" indent="-457200">
              <a:buFont typeface="+mj-lt"/>
              <a:buAutoNum type="arabicPeriod"/>
            </a:pPr>
            <a:r>
              <a:rPr lang="en-CA" sz="2800" dirty="0"/>
              <a:t>Stability develops clear observation (Sati)</a:t>
            </a:r>
          </a:p>
          <a:p>
            <a:pPr marL="452438" indent="-457200">
              <a:buFont typeface="+mj-lt"/>
              <a:buAutoNum type="arabicPeriod"/>
            </a:pPr>
            <a:r>
              <a:rPr lang="en-CA" sz="2800" dirty="0"/>
              <a:t>Clear observations combined with active inquiry and reflection develop insights which lead to wisdom (</a:t>
            </a:r>
            <a:r>
              <a:rPr lang="en-CA" sz="2800" dirty="0" err="1"/>
              <a:t>paññā</a:t>
            </a:r>
            <a:r>
              <a:rPr lang="en-CA" sz="2800" dirty="0"/>
              <a:t>/ </a:t>
            </a:r>
            <a:r>
              <a:rPr lang="en-US" sz="2800" dirty="0" err="1">
                <a:latin typeface="Arial" panose="020B0604020202020204" pitchFamily="34" charset="0"/>
              </a:rPr>
              <a:t>p</a:t>
            </a:r>
            <a:r>
              <a:rPr lang="en-US" sz="2800" dirty="0" err="1">
                <a:effectLst/>
                <a:latin typeface="Arial" panose="020B0604020202020204" pitchFamily="34" charset="0"/>
              </a:rPr>
              <a:t>rajñā</a:t>
            </a:r>
            <a:r>
              <a:rPr lang="en-CA" sz="2800" dirty="0"/>
              <a:t>)</a:t>
            </a:r>
            <a:endParaRPr lang="en-US" sz="2800" dirty="0"/>
          </a:p>
          <a:p>
            <a:pPr lvl="1"/>
            <a:r>
              <a:rPr lang="en-US" sz="2400" dirty="0"/>
              <a:t>Wisdom is a clear direct experiential understanding of the three characteristics (impermanence, dissatisfaction and non-self) which in the realization of Non-Self one experiences </a:t>
            </a:r>
            <a:r>
              <a:rPr lang="en-US" sz="2400" b="1" dirty="0"/>
              <a:t>Kensho/Satori (or Stream Entry)</a:t>
            </a:r>
          </a:p>
          <a:p>
            <a:pPr lvl="1"/>
            <a:r>
              <a:rPr lang="en-US" sz="2400" dirty="0"/>
              <a:t>Wisdom is seeing through the process of self-identification or self-</a:t>
            </a:r>
            <a:r>
              <a:rPr lang="en-US" sz="2400" dirty="0" err="1"/>
              <a:t>ing</a:t>
            </a:r>
            <a:r>
              <a:rPr lang="en-US" sz="2400" dirty="0"/>
              <a:t> process of Dependent Origination</a:t>
            </a:r>
          </a:p>
          <a:p>
            <a:pPr lvl="1"/>
            <a:r>
              <a:rPr lang="en-US" sz="2400" dirty="0"/>
              <a:t>Wisdom is an intuitive knowing of what is present without thoughts or judgments, always present and accessible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238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737337-7FEC-79CD-958A-7467954FF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88640"/>
            <a:ext cx="8568952" cy="64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65E672-674A-5E5A-2C15-46B1BA55D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711" y="222226"/>
            <a:ext cx="8425402" cy="6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D5217B-B9C7-0A7C-7499-B159FCE7E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827058"/>
              </p:ext>
            </p:extLst>
          </p:nvPr>
        </p:nvGraphicFramePr>
        <p:xfrm>
          <a:off x="405780" y="332656"/>
          <a:ext cx="11377265" cy="621369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50461">
                  <a:extLst>
                    <a:ext uri="{9D8B030D-6E8A-4147-A177-3AD203B41FA5}">
                      <a16:colId xmlns:a16="http://schemas.microsoft.com/office/drawing/2014/main" val="3991133224"/>
                    </a:ext>
                  </a:extLst>
                </a:gridCol>
                <a:gridCol w="634764">
                  <a:extLst>
                    <a:ext uri="{9D8B030D-6E8A-4147-A177-3AD203B41FA5}">
                      <a16:colId xmlns:a16="http://schemas.microsoft.com/office/drawing/2014/main" val="3930439863"/>
                    </a:ext>
                  </a:extLst>
                </a:gridCol>
                <a:gridCol w="6468760">
                  <a:extLst>
                    <a:ext uri="{9D8B030D-6E8A-4147-A177-3AD203B41FA5}">
                      <a16:colId xmlns:a16="http://schemas.microsoft.com/office/drawing/2014/main" val="29698651"/>
                    </a:ext>
                  </a:extLst>
                </a:gridCol>
                <a:gridCol w="2223280">
                  <a:extLst>
                    <a:ext uri="{9D8B030D-6E8A-4147-A177-3AD203B41FA5}">
                      <a16:colId xmlns:a16="http://schemas.microsoft.com/office/drawing/2014/main" val="1755240008"/>
                    </a:ext>
                  </a:extLst>
                </a:gridCol>
              </a:tblGrid>
              <a:tr h="2167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Meditative States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Description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Relations to 5 Aggregates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extLst>
                  <a:ext uri="{0D108BD9-81ED-4DB2-BD59-A6C34878D82A}">
                    <a16:rowId xmlns:a16="http://schemas.microsoft.com/office/drawing/2014/main" val="1701292693"/>
                  </a:ext>
                </a:extLst>
              </a:tr>
              <a:tr h="564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Access Concentration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Basic level concentration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-Breath count, mindfulness of breathing, body scan, loving-kindness, mantra etc.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All present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extLst>
                  <a:ext uri="{0D108BD9-81ED-4DB2-BD59-A6C34878D82A}">
                    <a16:rowId xmlns:a16="http://schemas.microsoft.com/office/drawing/2014/main" val="3209401277"/>
                  </a:ext>
                </a:extLst>
              </a:tr>
              <a:tr h="675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1</a:t>
                      </a:r>
                      <a:r>
                        <a:rPr lang="en-CA" sz="1200" baseline="30000" dirty="0">
                          <a:effectLst/>
                        </a:rPr>
                        <a:t>st</a:t>
                      </a:r>
                      <a:r>
                        <a:rPr lang="en-CA" sz="1200" dirty="0">
                          <a:effectLst/>
                        </a:rPr>
                        <a:t> Jhana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Awareness of Body &amp; Duality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Shift attention to hold on to pleasant sensation erupts to Piti (glee) &amp; Sukha (joy/happiness) sustained. Piti rises like gooseflesh all over the body, all your cells dancing with pure pleasure.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All Present w/ Increase feelings &amp; sensory pleasantness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extLst>
                  <a:ext uri="{0D108BD9-81ED-4DB2-BD59-A6C34878D82A}">
                    <a16:rowId xmlns:a16="http://schemas.microsoft.com/office/drawing/2014/main" val="4163190811"/>
                  </a:ext>
                </a:extLst>
              </a:tr>
              <a:tr h="794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2</a:t>
                      </a:r>
                      <a:r>
                        <a:rPr lang="en-CA" sz="1200" baseline="30000">
                          <a:effectLst/>
                        </a:rPr>
                        <a:t>nd</a:t>
                      </a:r>
                      <a:r>
                        <a:rPr lang="en-CA" sz="1200">
                          <a:effectLst/>
                        </a:rPr>
                        <a:t> Jhana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Background thoughts quieter/distant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Inner tranquillity, unified through a calm, contented emotional experience, reduced Piti.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All present w/ Reduced feelings &amp; increase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Contentment &amp; quietness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extLst>
                  <a:ext uri="{0D108BD9-81ED-4DB2-BD59-A6C34878D82A}">
                    <a16:rowId xmlns:a16="http://schemas.microsoft.com/office/drawing/2014/main" val="928742876"/>
                  </a:ext>
                </a:extLst>
              </a:tr>
              <a:tr h="445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3</a:t>
                      </a:r>
                      <a:r>
                        <a:rPr lang="en-CA" sz="1200" baseline="30000">
                          <a:effectLst/>
                        </a:rPr>
                        <a:t>rd</a:t>
                      </a:r>
                      <a:r>
                        <a:rPr lang="en-CA" sz="1200">
                          <a:effectLst/>
                        </a:rPr>
                        <a:t> Jhana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The pleasure of contentment goes away, emotionally neutral, no Piti. The body's perceptions of limbs come and go like it is not there.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Sensory experience reduced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extLst>
                  <a:ext uri="{0D108BD9-81ED-4DB2-BD59-A6C34878D82A}">
                    <a16:rowId xmlns:a16="http://schemas.microsoft.com/office/drawing/2014/main" val="2597298830"/>
                  </a:ext>
                </a:extLst>
              </a:tr>
              <a:tr h="564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4</a:t>
                      </a:r>
                      <a:r>
                        <a:rPr lang="en-CA" sz="1200" baseline="30000">
                          <a:effectLst/>
                        </a:rPr>
                        <a:t>th</a:t>
                      </a:r>
                      <a:r>
                        <a:rPr lang="en-CA" sz="1200">
                          <a:effectLst/>
                        </a:rPr>
                        <a:t> Jhana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Steady stillness, in-distractibility, no more background thoughts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A sharp mind with clarity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No thoughts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extLst>
                  <a:ext uri="{0D108BD9-81ED-4DB2-BD59-A6C34878D82A}">
                    <a16:rowId xmlns:a16="http://schemas.microsoft.com/office/drawing/2014/main" val="1696640185"/>
                  </a:ext>
                </a:extLst>
              </a:tr>
              <a:tr h="55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Base of Infinite Space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Expansive awareness, reduced awareness of body, joyous feelings of expansive freedom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Loss of body awareness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No thoughts, no sensation, still subtle feelings, Perception and consciousness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extLst>
                  <a:ext uri="{0D108BD9-81ED-4DB2-BD59-A6C34878D82A}">
                    <a16:rowId xmlns:a16="http://schemas.microsoft.com/office/drawing/2014/main" val="200882018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Base of Infinite Consciousness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Oneness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Disappearance of object perception, everything is the watcher/observer. As if everything is pure consciousness/oneness. This is where most spiritual traditions falsely mistaken this place for enlightenment.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436894"/>
                  </a:ext>
                </a:extLst>
              </a:tr>
              <a:tr h="511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Base of Infinite Nothingness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Non-Duality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Cessation of Feelings and Perceptions: Non-dual state, mind very clear. Outside of meditation, if experiencing this, all labels/Perception of objects perceived falls away.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No conceptualizing, no perception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no feelings, no sensory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extLst>
                  <a:ext uri="{0D108BD9-81ED-4DB2-BD59-A6C34878D82A}">
                    <a16:rowId xmlns:a16="http://schemas.microsoft.com/office/drawing/2014/main" val="1173659866"/>
                  </a:ext>
                </a:extLst>
              </a:tr>
              <a:tr h="717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Base of Neither Perception nor Non-Perception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Very reduced consciousness. Consciousness is collected in a small, dim center. Like REM sleep, mental formations appear like blurry phantom images in the background. </a:t>
                      </a:r>
                      <a:r>
                        <a:rPr lang="en-US" sz="1200" dirty="0">
                          <a:effectLst/>
                        </a:rPr>
                        <a:t>You </a:t>
                      </a:r>
                      <a:r>
                        <a:rPr lang="en-CA" sz="1200" dirty="0">
                          <a:effectLst/>
                        </a:rPr>
                        <a:t>cannot tell what you are experiencing from the sensory input from outside.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586684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Nirodha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Cessation of Perception, Feelings, and Consciousness (All Five Aggregates Absent)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effectLst/>
                        </a:rPr>
                        <a:t>No consciousness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extLst>
                  <a:ext uri="{0D108BD9-81ED-4DB2-BD59-A6C34878D82A}">
                    <a16:rowId xmlns:a16="http://schemas.microsoft.com/office/drawing/2014/main" val="3821591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7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1139-64F6-F755-85E2-AA680D1F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Igniting the Path: Satori/Kensho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B5BC4-EECB-09FD-86E3-A4AF90E54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Satori – Japanese for “Ah Ha” or “understand”</a:t>
            </a:r>
          </a:p>
          <a:p>
            <a:r>
              <a:rPr lang="en-CA" dirty="0"/>
              <a:t>Kensho – “Seeing your true nature.”</a:t>
            </a:r>
          </a:p>
          <a:p>
            <a:r>
              <a:rPr lang="en-CA" dirty="0"/>
              <a:t>Stream Entry – The first stage of Buddhism’s 4 stages to liberation, or the true beginning of the Buddhist Path.</a:t>
            </a:r>
          </a:p>
          <a:p>
            <a:pPr marL="0" indent="0">
              <a:buNone/>
            </a:pPr>
            <a:r>
              <a:rPr lang="en-CA" dirty="0"/>
              <a:t>Without Kensho, it’s challenging to experience steadily repeated experiences of </a:t>
            </a:r>
            <a:r>
              <a:rPr lang="en-CA" dirty="0" err="1"/>
              <a:t>Arupas</a:t>
            </a:r>
            <a:r>
              <a:rPr lang="en-CA" dirty="0"/>
              <a:t> or Formless </a:t>
            </a:r>
            <a:r>
              <a:rPr lang="en-CA" dirty="0" err="1"/>
              <a:t>Jhanas.The</a:t>
            </a:r>
            <a:r>
              <a:rPr lang="en-CA" dirty="0"/>
              <a:t> formless Jhanas help to propel the clearing out of unconscious materials through deep observation and reflection. </a:t>
            </a:r>
          </a:p>
          <a:p>
            <a:pPr marL="0" indent="0">
              <a:buNone/>
            </a:pPr>
            <a:r>
              <a:rPr lang="en-CA" dirty="0"/>
              <a:t>With a lack of faith in the path or continually re-experiencing non-duality after the first initial Kensho experience, a practitioner can go back to previous conditioning and identification with self-process.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D2F6-AC5B-0744-69D8-5EE76833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Practicing the Zen Path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5A1F7-C22D-7A33-C04E-95123F431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2438" indent="-457200">
              <a:buFont typeface="+mj-lt"/>
              <a:buAutoNum type="arabicPeriod"/>
            </a:pPr>
            <a:r>
              <a:rPr lang="en-CA" dirty="0"/>
              <a:t>Preparatory Practice: Loving Kindness, Access Concentration, Forgiveness, Repentance, Generosity </a:t>
            </a:r>
            <a:r>
              <a:rPr lang="en-CA" dirty="0" err="1"/>
              <a:t>etc</a:t>
            </a:r>
            <a:r>
              <a:rPr lang="en-CA" dirty="0"/>
              <a:t>…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Kensho or Stream Entry to begin the transformation of the self-process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Understand and see clearer your behavioural patterns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Clear out chaotic internal environment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Understand your mind and motivations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Realizing the three marks of existence</a:t>
            </a:r>
          </a:p>
          <a:p>
            <a:pPr marL="452438" indent="-457200">
              <a:buFont typeface="+mj-lt"/>
              <a:buAutoNum type="arabicPeriod"/>
            </a:pPr>
            <a:r>
              <a:rPr lang="en-CA" dirty="0"/>
              <a:t>Complete letting go of all conceptual or perceptual clinging which distorts reality</a:t>
            </a:r>
          </a:p>
          <a:p>
            <a:pPr marL="452438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D044-0DFC-1B1E-4A14-3D446087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/>
          <a:lstStyle/>
          <a:p>
            <a:pPr algn="ctr"/>
            <a:r>
              <a:rPr lang="en-CA" dirty="0"/>
              <a:t>Next Week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BA33-0A5D-6BE3-1DB3-8694B8B7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196752"/>
            <a:ext cx="11161240" cy="50405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 up the course with the final destination!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liberation look like?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optimal well-being?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comparative perspective to Positive Psychology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36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Covered in this session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CA" dirty="0"/>
              <a:t>Stages of Trauma Recovery Quick Review</a:t>
            </a:r>
          </a:p>
          <a:p>
            <a:pPr marL="342900" indent="-342900"/>
            <a:r>
              <a:rPr lang="en-US" dirty="0"/>
              <a:t>Six Realms of Existence</a:t>
            </a:r>
          </a:p>
          <a:p>
            <a:pPr marL="342900" indent="-342900"/>
            <a:r>
              <a:rPr lang="en-US" dirty="0"/>
              <a:t>Phase 1: Safety &amp; Stability</a:t>
            </a:r>
          </a:p>
          <a:p>
            <a:pPr marL="342900" indent="-342900"/>
            <a:r>
              <a:rPr lang="en-US" dirty="0"/>
              <a:t>Phase 2: Processing (Openness &amp; Wisdom)</a:t>
            </a:r>
          </a:p>
          <a:p>
            <a:pPr marL="342900" indent="-342900"/>
            <a:r>
              <a:rPr lang="en-US" dirty="0"/>
              <a:t>Phase 3: Integration or non-duality living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84F-BC7D-43B9-7E46-33C45E83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Stages of Trauma Recovery in 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8A7C9-4FD0-F268-2F56-E73A6CEB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2438" indent="-457200">
              <a:buFont typeface="+mj-lt"/>
              <a:buAutoNum type="arabicPeriod"/>
            </a:pPr>
            <a:r>
              <a:rPr lang="en-CA" b="1" dirty="0"/>
              <a:t>Safety and Stabilization</a:t>
            </a:r>
          </a:p>
          <a:p>
            <a:pPr lvl="1"/>
            <a:r>
              <a:rPr lang="en-CA" dirty="0"/>
              <a:t>Physical and emotional safety</a:t>
            </a:r>
          </a:p>
          <a:p>
            <a:pPr lvl="1"/>
            <a:r>
              <a:rPr lang="en-CA" dirty="0"/>
              <a:t>Learning skills to regulate emotions, grounding and coping</a:t>
            </a:r>
          </a:p>
          <a:p>
            <a:pPr lvl="1"/>
            <a:r>
              <a:rPr lang="en-CA" dirty="0"/>
              <a:t>Creating a sense of safety</a:t>
            </a:r>
          </a:p>
          <a:p>
            <a:pPr lvl="1"/>
            <a:r>
              <a:rPr lang="en-US" dirty="0"/>
              <a:t>Skills: Mindfulness, sensory exercises, yoga,</a:t>
            </a:r>
            <a:r>
              <a:rPr lang="en-CA" dirty="0"/>
              <a:t> art, music etc.</a:t>
            </a:r>
          </a:p>
          <a:p>
            <a:pPr marL="452438" indent="-457200">
              <a:buFont typeface="+mj-lt"/>
              <a:buAutoNum type="arabicPeriod"/>
            </a:pPr>
            <a:r>
              <a:rPr lang="en-CA" b="1" dirty="0"/>
              <a:t>Processing and mourning the trauma</a:t>
            </a:r>
          </a:p>
          <a:p>
            <a:pPr lvl="1"/>
            <a:r>
              <a:rPr lang="en-CA" dirty="0"/>
              <a:t>Processing emotions and losses</a:t>
            </a:r>
          </a:p>
          <a:p>
            <a:pPr lvl="1"/>
            <a:r>
              <a:rPr lang="en-CA" dirty="0"/>
              <a:t>Confronting trauma memories, working with grief and difficult feelings</a:t>
            </a:r>
          </a:p>
          <a:p>
            <a:pPr lvl="1"/>
            <a:r>
              <a:rPr lang="en-CA" dirty="0"/>
              <a:t>Making sense of experience</a:t>
            </a:r>
          </a:p>
          <a:p>
            <a:pPr marL="452438" indent="-457200">
              <a:buFont typeface="+mj-lt"/>
              <a:buAutoNum type="arabicPeriod"/>
            </a:pPr>
            <a:r>
              <a:rPr lang="en-CA" b="1" dirty="0"/>
              <a:t>Reconnecting and Integrating with Meaningful Narrative</a:t>
            </a:r>
          </a:p>
          <a:p>
            <a:pPr lvl="1"/>
            <a:r>
              <a:rPr lang="en-CA" dirty="0"/>
              <a:t>Developing resilience, reconnecting with oneself and others</a:t>
            </a:r>
          </a:p>
          <a:p>
            <a:pPr lvl="1"/>
            <a:r>
              <a:rPr lang="en-CA" dirty="0"/>
              <a:t>Rebuilding relationships and community connections</a:t>
            </a:r>
          </a:p>
          <a:p>
            <a:pPr lvl="1"/>
            <a:r>
              <a:rPr lang="en-CA" dirty="0"/>
              <a:t>Maintaining healthy coping mechanism, building support system, pursuing personal/professional goals to facilitate integration.</a:t>
            </a:r>
          </a:p>
          <a:p>
            <a:pPr marL="452438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830F-81C2-9323-8B88-DEB096A3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Review Quiz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4B4298-4EDA-7E7A-2589-45FAE1821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257" y="1676400"/>
            <a:ext cx="675231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5833-6A3C-57CA-02B8-8CEA748E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Enlightenment of the Buddha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BD30A-D61D-9E0F-F6EC-C67E31627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940" y="2924944"/>
            <a:ext cx="9601200" cy="317524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https://youtu.be/EiseKrDBVeQ?si=skWTWIRr2Dvw3OB6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99FD-B5A8-CB5A-6F4F-F62871B1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Buddhist Cosmology: Mental States Create Realms of Existence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2AB1C8-20BF-799B-A0E8-C9256E313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8" y="1628800"/>
            <a:ext cx="4984203" cy="498420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DCDF98-59FF-48F9-ADB2-3353AB3B6281}"/>
              </a:ext>
            </a:extLst>
          </p:cNvPr>
          <p:cNvSpPr txBox="1"/>
          <p:nvPr/>
        </p:nvSpPr>
        <p:spPr>
          <a:xfrm>
            <a:off x="6238428" y="1988840"/>
            <a:ext cx="525658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Depending on our states of mind, we experience these realms of existence, right here in this very life!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Our traumatized conditionings likely lead us to unwholesome realms</a:t>
            </a:r>
            <a:endParaRPr lang="en-US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None of the realms are permanent and temporary depending on the persistence of conditionings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957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33D634-0E92-E131-94DC-F19C1B8AB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4520" b="6779"/>
          <a:stretch/>
        </p:blipFill>
        <p:spPr>
          <a:xfrm>
            <a:off x="981844" y="332656"/>
            <a:ext cx="9505056" cy="63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38EE02-6777-5AAE-7E47-F9A773C85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32" b="6524"/>
          <a:stretch/>
        </p:blipFill>
        <p:spPr>
          <a:xfrm>
            <a:off x="1341884" y="260648"/>
            <a:ext cx="9145016" cy="62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3C92-437A-6AD1-6091-B92D98E96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Jhana: Attention Training in Meditation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A5AF3-EB84-7210-8034-86E4AEB53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1772816"/>
            <a:ext cx="4134459" cy="381642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5FFA28-2A23-1B4F-0FEF-8D4148B46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348" y="1772816"/>
            <a:ext cx="640871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Zen training has its meditative practice roots in early Buddhism, focusing on the Jhanas </a:t>
            </a:r>
            <a:r>
              <a:rPr lang="en-CA" b="1" i="1" dirty="0"/>
              <a:t>(Calm, relaxed, aware attentive states)</a:t>
            </a:r>
          </a:p>
          <a:p>
            <a:pPr marL="0" indent="0">
              <a:buNone/>
            </a:pPr>
            <a:r>
              <a:rPr lang="en-US" b="1" dirty="0"/>
              <a:t>Jhana -&gt; Dhyana -&gt; Chan -&gt; Zen </a:t>
            </a:r>
          </a:p>
          <a:p>
            <a:pPr marL="0" indent="0">
              <a:buNone/>
            </a:pPr>
            <a:r>
              <a:rPr lang="en-US" dirty="0"/>
              <a:t>The Jhanas and its successive levels help to clear the lens of observation to be able to experience deeper states of </a:t>
            </a:r>
            <a:r>
              <a:rPr lang="en-US" b="1" i="1" dirty="0"/>
              <a:t>samadhi</a:t>
            </a:r>
            <a:r>
              <a:rPr lang="en-US" dirty="0"/>
              <a:t> (tranquility) and practice rigorous and increasing clarity for </a:t>
            </a:r>
            <a:r>
              <a:rPr lang="en-US" b="1" i="1" dirty="0"/>
              <a:t>meta-awareness observation </a:t>
            </a:r>
            <a:r>
              <a:rPr lang="en-US" dirty="0"/>
              <a:t>(Sati/mindfulness)</a:t>
            </a:r>
          </a:p>
        </p:txBody>
      </p:sp>
    </p:spTree>
    <p:extLst>
      <p:ext uri="{BB962C8B-B14F-4D97-AF65-F5344CB8AC3E}">
        <p14:creationId xmlns:p14="http://schemas.microsoft.com/office/powerpoint/2010/main" val="185239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975</TotalTime>
  <Words>1095</Words>
  <Application>Microsoft Office PowerPoint</Application>
  <PresentationFormat>Custom</PresentationFormat>
  <Paragraphs>116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Euphemia</vt:lpstr>
      <vt:lpstr>Serenity 16x9</vt:lpstr>
      <vt:lpstr>Buddhist Psychology: From Trauma to Enlightenment</vt:lpstr>
      <vt:lpstr>Covered in this session</vt:lpstr>
      <vt:lpstr>Stages of Trauma Recovery in Treatment</vt:lpstr>
      <vt:lpstr>Review Quiz</vt:lpstr>
      <vt:lpstr>Enlightenment of the Buddha</vt:lpstr>
      <vt:lpstr>Buddhist Cosmology: Mental States Create Realms of Existence</vt:lpstr>
      <vt:lpstr>PowerPoint Presentation</vt:lpstr>
      <vt:lpstr>PowerPoint Presentation</vt:lpstr>
      <vt:lpstr>Jhana: Attention Training in Meditation</vt:lpstr>
      <vt:lpstr>Map of Buddhist Trauma Therapy</vt:lpstr>
      <vt:lpstr>Buddhist Practice to Transform Everyday Patterns Developed Through Trauma &amp; Conditioning</vt:lpstr>
      <vt:lpstr>Elements of Zen Meditative Practice </vt:lpstr>
      <vt:lpstr>PowerPoint Presentation</vt:lpstr>
      <vt:lpstr>PowerPoint Presentation</vt:lpstr>
      <vt:lpstr>PowerPoint Presentation</vt:lpstr>
      <vt:lpstr>Igniting the Path: Satori/Kensho</vt:lpstr>
      <vt:lpstr>Practicing the Zen Path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Lotus Vu</dc:creator>
  <cp:lastModifiedBy>Lotus Vu</cp:lastModifiedBy>
  <cp:revision>2</cp:revision>
  <dcterms:created xsi:type="dcterms:W3CDTF">2025-04-07T18:15:47Z</dcterms:created>
  <dcterms:modified xsi:type="dcterms:W3CDTF">2025-04-28T20:59:54Z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