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8" r:id="rId5"/>
    <p:sldId id="279" r:id="rId6"/>
    <p:sldId id="325" r:id="rId7"/>
    <p:sldId id="326" r:id="rId8"/>
    <p:sldId id="327" r:id="rId9"/>
    <p:sldId id="324" r:id="rId10"/>
    <p:sldId id="330" r:id="rId11"/>
    <p:sldId id="328" r:id="rId12"/>
    <p:sldId id="329" r:id="rId13"/>
    <p:sldId id="332" r:id="rId14"/>
    <p:sldId id="333" r:id="rId15"/>
    <p:sldId id="331" r:id="rId16"/>
    <p:sldId id="334" r:id="rId17"/>
    <p:sldId id="335" r:id="rId18"/>
    <p:sldId id="33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280" autoAdjust="0"/>
  </p:normalViewPr>
  <p:slideViewPr>
    <p:cSldViewPr>
      <p:cViewPr varScale="1">
        <p:scale>
          <a:sx n="109" d="100"/>
          <a:sy n="109" d="100"/>
        </p:scale>
        <p:origin x="603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4Wei0-vAZs?si=SSj9jcuPcx_swj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vZi7ZV-SWI?si=zg5qs1Z4l_RhAUz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resent-package-gift-celebration-189364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otusvu@clearwayzen.ca" TargetMode="External"/><Relationship Id="rId2" Type="http://schemas.openxmlformats.org/officeDocument/2006/relationships/hyperlink" Target="mailto:reginazensangh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iseKrDBVeQ?si=skWTWIRr2Dvw3OB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4Wei0-vAZs?si=bMV2dgh71oW7JY5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020" y="934240"/>
            <a:ext cx="8458200" cy="3200400"/>
          </a:xfrm>
        </p:spPr>
        <p:txBody>
          <a:bodyPr/>
          <a:lstStyle/>
          <a:p>
            <a:r>
              <a:rPr lang="en-US" dirty="0"/>
              <a:t>Buddhist Psychology: From Trauma to Enlightenment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020" y="4183360"/>
            <a:ext cx="8458200" cy="1371600"/>
          </a:xfrm>
        </p:spPr>
        <p:txBody>
          <a:bodyPr/>
          <a:lstStyle/>
          <a:p>
            <a:r>
              <a:rPr lang="en-CA" dirty="0"/>
              <a:t>S</a:t>
            </a:r>
            <a:r>
              <a:rPr lang="en-US" dirty="0" err="1"/>
              <a:t>ession</a:t>
            </a:r>
            <a:r>
              <a:rPr lang="en-US" dirty="0"/>
              <a:t> 7: Optimal Experience or Gates of Liberation?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A6A39-F7A7-F69F-475F-3697A0658F04}"/>
              </a:ext>
            </a:extLst>
          </p:cNvPr>
          <p:cNvSpPr txBox="1"/>
          <p:nvPr/>
        </p:nvSpPr>
        <p:spPr>
          <a:xfrm>
            <a:off x="2566020" y="4725144"/>
            <a:ext cx="79928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Presented by Lotus Vu, CCC, Zen Teacher &amp; Psychotherapist</a:t>
            </a:r>
          </a:p>
          <a:p>
            <a:pPr>
              <a:lnSpc>
                <a:spcPct val="90000"/>
              </a:lnSpc>
            </a:pPr>
            <a:r>
              <a:rPr lang="en-CA" dirty="0"/>
              <a:t>Clear Way Zen, Regina, Saskatchewan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37105-FAD3-9A9B-FE56-6BAA1FF8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072956"/>
            <a:ext cx="2105972" cy="26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7119-539A-7EBD-00A0-4F9C66FF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Psychology of 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B5AA-094D-EA47-106A-C60F2C3C9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492896"/>
            <a:ext cx="9601200" cy="36793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https://youtu.be/74Wei0-vAZs?si=SSj9jcuPcx_swjSe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4298-2549-0420-B68E-56D256DB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Wu Wei (Non-Doing)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4A471-459D-90D7-A8FA-CACF42DB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564904"/>
            <a:ext cx="9601200" cy="36072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https://youtu.be/NvZi7ZV-SWI?si=zg5qs1Z4l_RhAUzw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400D-1DBE-4C50-01E5-40CB35B4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Flow vs. Non-dual Experience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1E44DF-A51A-5C67-D95F-798139474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522136"/>
              </p:ext>
            </p:extLst>
          </p:nvPr>
        </p:nvGraphicFramePr>
        <p:xfrm>
          <a:off x="1293813" y="1676400"/>
          <a:ext cx="9601200" cy="4516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64368474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6258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Non-dual (non-doing/Wu-Wei)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1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Effortless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Effortless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50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Concentrated and Absorbed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Open and aware (non-absorbed)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Timeless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Timeless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32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Pleasurable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No-pleasure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7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Non-goal oriented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Non-goal oriented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With practice and skills (not too difficult, not too hard)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Non-attached to results, doesn’t require skills or practice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1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Object oriented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Non-object oriented (lack of perceptual schemas)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4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Self-process temporarily paused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Self-processes can happen, but it doesn’t affect experience.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1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Doesn’t require wisdom or insights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Requires wisdom and/or insights to 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6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2E43-7F39-F5B7-89EB-0886E5B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Three Gates of Liberation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813C-3797-5A02-A46B-66164CFA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003" y="2060848"/>
            <a:ext cx="8473009" cy="4111352"/>
          </a:xfrm>
        </p:spPr>
        <p:txBody>
          <a:bodyPr/>
          <a:lstStyle/>
          <a:p>
            <a:pPr marL="452438" indent="-457200">
              <a:buFont typeface="+mj-lt"/>
              <a:buAutoNum type="arabicPeriod"/>
            </a:pPr>
            <a:r>
              <a:rPr lang="en-CA" dirty="0"/>
              <a:t>Emptiness or Non-self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 err="1"/>
              <a:t>Signlessness</a:t>
            </a:r>
            <a:r>
              <a:rPr lang="en-CA" dirty="0"/>
              <a:t> (absence of characteristics)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Aimlessness or </a:t>
            </a:r>
            <a:r>
              <a:rPr lang="en-CA" dirty="0" err="1"/>
              <a:t>Desirelessness</a:t>
            </a:r>
            <a:endParaRPr lang="en-CA" dirty="0"/>
          </a:p>
          <a:p>
            <a:pPr marL="452438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2C2-757A-DEBE-38D3-612580CF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Prizes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AAD36-FCD3-B956-576D-2720F493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7913" y="1676400"/>
            <a:ext cx="7493000" cy="4495800"/>
          </a:xfrm>
        </p:spPr>
      </p:pic>
    </p:spTree>
    <p:extLst>
      <p:ext uri="{BB962C8B-B14F-4D97-AF65-F5344CB8AC3E}">
        <p14:creationId xmlns:p14="http://schemas.microsoft.com/office/powerpoint/2010/main" val="37934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9E46-02B0-2464-8F25-75DAA0C4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Generosity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2F10-8AD0-0D21-BAFD-928E42EC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2060848"/>
            <a:ext cx="10225136" cy="425536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Make this course happen again for others: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donating to the sangha via </a:t>
            </a:r>
            <a:r>
              <a:rPr lang="en-US" dirty="0">
                <a:hlinkClick r:id="rId2"/>
              </a:rPr>
              <a:t>reginazensangha@gmail.com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appreciating Lotus by donating to </a:t>
            </a:r>
            <a:r>
              <a:rPr lang="en-US" dirty="0">
                <a:hlinkClick r:id="rId3"/>
              </a:rPr>
              <a:t>lotusvu@clearwayzen.ca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3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Covered in this session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dirty="0"/>
              <a:t>Positive Psychology of Well-Being</a:t>
            </a:r>
          </a:p>
          <a:p>
            <a:pPr marL="342900" indent="-342900"/>
            <a:r>
              <a:rPr lang="en-CA" dirty="0"/>
              <a:t>Comparing between Clinical, Positive Psychology and Buddhism</a:t>
            </a:r>
          </a:p>
          <a:p>
            <a:pPr marL="342900" indent="-342900"/>
            <a:r>
              <a:rPr lang="en-US" dirty="0"/>
              <a:t>Pillars of Positive Psychology and Buddhism’s Well-Being</a:t>
            </a:r>
          </a:p>
          <a:p>
            <a:pPr marL="342900" indent="-342900"/>
            <a:r>
              <a:rPr lang="en-US" dirty="0"/>
              <a:t>Psychology of Flow vs. Wu Wei vs. Non-Dual Experience</a:t>
            </a:r>
          </a:p>
          <a:p>
            <a:pPr marL="342900" indent="-342900"/>
            <a:r>
              <a:rPr lang="en-US" dirty="0"/>
              <a:t>The 3 Gates of Liberation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F8F9-EDEE-794D-020E-4980B0CA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Positive Psychology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47BE-ADC1-3C3F-5A5B-D2030168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school of psychology focused on what creates/enhance happiness and well-being. </a:t>
            </a:r>
          </a:p>
          <a:p>
            <a:r>
              <a:rPr lang="en-CA" dirty="0"/>
              <a:t>Famous proponents are Martin Seligman, Mihaly Csikszentmihalyi  and Tal Ben-Shahar.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5DC84C-19BD-4595-99B2-543512C7C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844664"/>
              </p:ext>
            </p:extLst>
          </p:nvPr>
        </p:nvGraphicFramePr>
        <p:xfrm>
          <a:off x="909836" y="476672"/>
          <a:ext cx="10441160" cy="5904657"/>
        </p:xfrm>
        <a:graphic>
          <a:graphicData uri="http://schemas.openxmlformats.org/drawingml/2006/table">
            <a:tbl>
              <a:tblPr/>
              <a:tblGrid>
                <a:gridCol w="5220580">
                  <a:extLst>
                    <a:ext uri="{9D8B030D-6E8A-4147-A177-3AD203B41FA5}">
                      <a16:colId xmlns:a16="http://schemas.microsoft.com/office/drawing/2014/main" val="1391069506"/>
                    </a:ext>
                  </a:extLst>
                </a:gridCol>
                <a:gridCol w="5220580">
                  <a:extLst>
                    <a:ext uri="{9D8B030D-6E8A-4147-A177-3AD203B41FA5}">
                      <a16:colId xmlns:a16="http://schemas.microsoft.com/office/drawing/2014/main" val="648891009"/>
                    </a:ext>
                  </a:extLst>
                </a:gridCol>
              </a:tblGrid>
              <a:tr h="4342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Clinical Psychology and Positive Psychology – A Brief Comparative Analysis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04184"/>
                  </a:ext>
                </a:extLst>
              </a:tr>
              <a:tr h="33006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effectLst/>
                        </a:rPr>
                        <a:t>Clinical Psychology</a:t>
                      </a:r>
                      <a:endParaRPr lang="en-US" sz="1800" dirty="0">
                        <a:effectLst/>
                      </a:endParaRP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9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>
                          <a:effectLst/>
                        </a:rPr>
                        <a:t>Positive Psychology</a:t>
                      </a:r>
                      <a:endParaRPr lang="en-US" sz="1800">
                        <a:effectLst/>
                      </a:endParaRP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69511"/>
                  </a:ext>
                </a:extLst>
              </a:tr>
              <a:tr h="8250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1. Focuses on symptoms and challenges to reach a solution.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1. Focuses on positive thoughts, emotions, and actions to reach a solution.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26831"/>
                  </a:ext>
                </a:extLst>
              </a:tr>
              <a:tr h="1346168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2. Aims to validate theories and put pieces of evidence together to explain and treat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 mental condition.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2. Aims to promote happiness and operates on principles that support wellbeing.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41768"/>
                  </a:ext>
                </a:extLst>
              </a:tr>
              <a:tr h="69479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506167"/>
                          </a:solidFill>
                          <a:effectLst/>
                        </a:rPr>
                        <a:t>3. Digs into the past to explore the causal factors.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3. Explores the present and the future to find better ways of living.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99535"/>
                  </a:ext>
                </a:extLst>
              </a:tr>
              <a:tr h="121589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4. Includes areas like education, learning disabilities,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depression, stress, addiction, trauma, etc.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4. Includes areas of strength, virtues, talents, abilities, and self-enhancement.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97415"/>
                  </a:ext>
                </a:extLst>
              </a:tr>
              <a:tr h="62416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506167"/>
                          </a:solidFill>
                          <a:effectLst/>
                        </a:rPr>
                        <a:t>5. Operates in the presence of a problem.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5. Operates with or without psychopathology.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27171"/>
                  </a:ext>
                </a:extLst>
              </a:tr>
              <a:tr h="4342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6. Is preventive and recovery-oriented.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6. Is preventive and precautionary.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9161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79ECDAB-597B-98D5-565D-D18E972A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191D34"/>
                </a:solidFill>
                <a:effectLst/>
                <a:latin typeface="Arial" panose="020B0604020202020204" pitchFamily="34" charset="0"/>
                <a:ea typeface="Lora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42813D6-FB7E-F132-45EB-59FA1B1CB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21234"/>
              </p:ext>
            </p:extLst>
          </p:nvPr>
        </p:nvGraphicFramePr>
        <p:xfrm>
          <a:off x="837828" y="456414"/>
          <a:ext cx="10441160" cy="5945172"/>
        </p:xfrm>
        <a:graphic>
          <a:graphicData uri="http://schemas.openxmlformats.org/drawingml/2006/table">
            <a:tbl>
              <a:tblPr/>
              <a:tblGrid>
                <a:gridCol w="5220580">
                  <a:extLst>
                    <a:ext uri="{9D8B030D-6E8A-4147-A177-3AD203B41FA5}">
                      <a16:colId xmlns:a16="http://schemas.microsoft.com/office/drawing/2014/main" val="2939665725"/>
                    </a:ext>
                  </a:extLst>
                </a:gridCol>
                <a:gridCol w="5220580">
                  <a:extLst>
                    <a:ext uri="{9D8B030D-6E8A-4147-A177-3AD203B41FA5}">
                      <a16:colId xmlns:a16="http://schemas.microsoft.com/office/drawing/2014/main" val="3911946570"/>
                    </a:ext>
                  </a:extLst>
                </a:gridCol>
              </a:tblGrid>
              <a:tr h="4342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Positive Psychology and Buddhism – A Brief Comparative Analysis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12955"/>
                  </a:ext>
                </a:extLst>
              </a:tr>
              <a:tr h="33006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effectLst/>
                        </a:rPr>
                        <a:t>Buddhism</a:t>
                      </a:r>
                      <a:endParaRPr lang="en-US" sz="1800" dirty="0">
                        <a:effectLst/>
                      </a:endParaRP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9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>
                          <a:effectLst/>
                        </a:rPr>
                        <a:t>Positive Psychology</a:t>
                      </a:r>
                      <a:endParaRPr lang="en-US" sz="1800">
                        <a:effectLst/>
                      </a:endParaRP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916995"/>
                  </a:ext>
                </a:extLst>
              </a:tr>
              <a:tr h="8250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1. Focuses on increasing positive emotions and tolerating negative ones to release it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1. Focuses on positive thoughts, emotions, and actions to reach a solution.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08478"/>
                  </a:ext>
                </a:extLst>
              </a:tr>
              <a:tr h="1074911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2. Aims to promote self-exploration through introspection and meditation, and strengthen connections with others. 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2. Aims to promote happiness and operates on principles that support wellbeing.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196188"/>
                  </a:ext>
                </a:extLst>
              </a:tr>
              <a:tr h="6947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3. Understand the present, but be mindful of past patterns in the present and present actions that affect the future.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3. Explores the present and the future to find better ways of living.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46608"/>
                  </a:ext>
                </a:extLst>
              </a:tr>
              <a:tr h="94369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4. Includes all areas of life from personal, professional, social and spiritual while observing the present to gain insights into these aspects. 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4. Includes areas of strength, virtues, talents, abilities, and self-enhancement.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21990"/>
                  </a:ext>
                </a:extLst>
              </a:tr>
              <a:tr h="6241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5. Operates without psychopathologizing sufferings. 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6167"/>
                          </a:solidFill>
                          <a:effectLst/>
                        </a:rPr>
                        <a:t>5. Operates with or without psychopathology.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19887"/>
                  </a:ext>
                </a:extLst>
              </a:tr>
              <a:tr h="4342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6. Is understanding, acceptance and change, that’s recovery, preventative and precautionary oriented.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6. Is preventive and precautionary.</a:t>
                      </a:r>
                    </a:p>
                  </a:txBody>
                  <a:tcPr marL="33551" marR="33551" marT="16775" marB="16775">
                    <a:lnL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5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6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4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5833-6A3C-57CA-02B8-8CEA748E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Enlightenment of the Buddha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D30A-D61D-9E0F-F6EC-C67E3162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2924944"/>
            <a:ext cx="9601200" cy="31752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https://youtu.be/EiseKrDBVeQ?si=skWTWIRr2Dvw3OB6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16F4-DAAF-964B-B0B5-4A25B3F7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Positive Psychology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18D2-8ACF-5DEF-4BBD-6846DA70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708920"/>
            <a:ext cx="9601200" cy="34632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4 Burgers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45EA-D905-5839-C61C-67451719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Pillars of Positive Psychology that Improves Mental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6996-C6A3-7817-5793-96D05EBB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7200">
              <a:buFont typeface="+mj-lt"/>
              <a:buAutoNum type="arabicPeriod"/>
            </a:pPr>
            <a:r>
              <a:rPr lang="en-CA" dirty="0"/>
              <a:t>Focus on the positives/ Count your blessing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Practice gratitude!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Learning from negative experiences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Mindfulness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Healthy lifestyle (exercise, food, good sleep, good company)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Monitor your moods and emotions: understand them!</a:t>
            </a:r>
          </a:p>
          <a:p>
            <a:pPr marL="452438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ECE9-6A9F-5112-F7D1-10652E8B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Pillars of Buddhism’s Well-Being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4EAE-AF36-5F88-95A8-4D6F0E943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7200">
              <a:buFont typeface="+mj-lt"/>
              <a:buAutoNum type="arabicPeriod"/>
            </a:pPr>
            <a:r>
              <a:rPr lang="en-CA" dirty="0"/>
              <a:t>Walk everyday (as the Buddha did 20 km a day) or exercise daily.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Eat healthy (1 meal a day or OMAD fasting, vegetarianism)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Meditation (Jhanas, Mindfulness, Loving-kindness etc..)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Reflections/recollections: learning from negative and positive experiences by observing them deeply and dispassionately.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Keep out of trouble (follow the precepts)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Keep good company for support (helpful friends, sangha and teacher)</a:t>
            </a:r>
          </a:p>
          <a:p>
            <a:pPr marL="452438" indent="-457200">
              <a:buFont typeface="+mj-lt"/>
              <a:buAutoNum type="arabicPeriod"/>
            </a:pPr>
            <a:endParaRPr lang="en-CA" dirty="0"/>
          </a:p>
          <a:p>
            <a:pPr marL="452438" indent="-457200">
              <a:buFont typeface="+mj-lt"/>
              <a:buAutoNum type="arabicPeriod"/>
            </a:pPr>
            <a:endParaRPr lang="en-CA" dirty="0"/>
          </a:p>
          <a:p>
            <a:pPr marL="452438" indent="-457200">
              <a:buFont typeface="+mj-lt"/>
              <a:buAutoNum type="arabicPeriod"/>
            </a:pPr>
            <a:endParaRPr lang="en-CA" dirty="0"/>
          </a:p>
          <a:p>
            <a:pPr marL="452438" indent="-457200">
              <a:buFont typeface="+mj-lt"/>
              <a:buAutoNum type="arabicPeriod"/>
            </a:pPr>
            <a:endParaRPr lang="en-CA" dirty="0"/>
          </a:p>
          <a:p>
            <a:pPr marL="452438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1078</TotalTime>
  <Words>787</Words>
  <Application>Microsoft Office PowerPoint</Application>
  <PresentationFormat>Custom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Euphemia</vt:lpstr>
      <vt:lpstr>Serenity 16x9</vt:lpstr>
      <vt:lpstr>Buddhist Psychology: From Trauma to Enlightenment</vt:lpstr>
      <vt:lpstr>Covered in this session</vt:lpstr>
      <vt:lpstr>Positive Psychology</vt:lpstr>
      <vt:lpstr>PowerPoint Presentation</vt:lpstr>
      <vt:lpstr>PowerPoint Presentation</vt:lpstr>
      <vt:lpstr>Enlightenment of the Buddha</vt:lpstr>
      <vt:lpstr>Positive Psychology</vt:lpstr>
      <vt:lpstr>Pillars of Positive Psychology that Improves Mental Health</vt:lpstr>
      <vt:lpstr>Pillars of Buddhism’s Well-Being</vt:lpstr>
      <vt:lpstr>The Psychology of Flow</vt:lpstr>
      <vt:lpstr>Wu Wei (Non-Doing)</vt:lpstr>
      <vt:lpstr>Flow vs. Non-dual Experience</vt:lpstr>
      <vt:lpstr>Three Gates of Liberation</vt:lpstr>
      <vt:lpstr>Prizes</vt:lpstr>
      <vt:lpstr>Generosity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Lotus Vu</dc:creator>
  <cp:lastModifiedBy>Lotus Vu</cp:lastModifiedBy>
  <cp:revision>4</cp:revision>
  <dcterms:created xsi:type="dcterms:W3CDTF">2025-04-07T18:15:47Z</dcterms:created>
  <dcterms:modified xsi:type="dcterms:W3CDTF">2025-05-03T05:42:22Z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